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62" r:id="rId3"/>
    <p:sldId id="297" r:id="rId4"/>
    <p:sldId id="296" r:id="rId5"/>
    <p:sldId id="275" r:id="rId6"/>
    <p:sldId id="292" r:id="rId7"/>
    <p:sldId id="291" r:id="rId8"/>
    <p:sldId id="293" r:id="rId9"/>
    <p:sldId id="285" r:id="rId10"/>
    <p:sldId id="294" r:id="rId11"/>
    <p:sldId id="299" r:id="rId12"/>
    <p:sldId id="300" r:id="rId13"/>
    <p:sldId id="301" r:id="rId14"/>
    <p:sldId id="302" r:id="rId15"/>
    <p:sldId id="303" r:id="rId16"/>
    <p:sldId id="298" r:id="rId17"/>
    <p:sldId id="260" r:id="rId18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 Aguila Cazorla, Olimpia" initials="DACO" lastIdx="1" clrIdx="0">
    <p:extLst>
      <p:ext uri="{19B8F6BF-5375-455C-9EA6-DF929625EA0E}">
        <p15:presenceInfo xmlns:p15="http://schemas.microsoft.com/office/powerpoint/2012/main" userId="S::olimpia.delaguila@CEOE.es::c9aadaec-b1e7-4ce7-a9fd-ac1d757b1e28" providerId="AD"/>
      </p:ext>
    </p:extLst>
  </p:cmAuthor>
  <p:cmAuthor id="2" name="Pinto Lomeña, Miriam" initials="PLM" lastIdx="3" clrIdx="1">
    <p:extLst>
      <p:ext uri="{19B8F6BF-5375-455C-9EA6-DF929625EA0E}">
        <p15:presenceInfo xmlns:p15="http://schemas.microsoft.com/office/powerpoint/2012/main" userId="S::mpinto@CEOE.es::e8d494be-fa17-4c9d-92be-0e0d2b81cc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CC431-3F48-4309-8FAB-D92CC7602DCD}" v="13" dt="2021-04-26T10:08:18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hhit, Bouchra" userId="6c88adb9-b04a-4b52-b4cb-93a103815604" providerId="ADAL" clId="{4AFCC431-3F48-4309-8FAB-D92CC7602DCD}"/>
    <pc:docChg chg="undo custSel addSld modSld">
      <pc:chgData name="Lehhit, Bouchra" userId="6c88adb9-b04a-4b52-b4cb-93a103815604" providerId="ADAL" clId="{4AFCC431-3F48-4309-8FAB-D92CC7602DCD}" dt="2021-04-26T10:22:13.017" v="553" actId="207"/>
      <pc:docMkLst>
        <pc:docMk/>
      </pc:docMkLst>
      <pc:sldChg chg="modSp mod">
        <pc:chgData name="Lehhit, Bouchra" userId="6c88adb9-b04a-4b52-b4cb-93a103815604" providerId="ADAL" clId="{4AFCC431-3F48-4309-8FAB-D92CC7602DCD}" dt="2021-04-26T10:16:59.228" v="537" actId="1076"/>
        <pc:sldMkLst>
          <pc:docMk/>
          <pc:sldMk cId="3644791035" sldId="275"/>
        </pc:sldMkLst>
        <pc:spChg chg="mod">
          <ac:chgData name="Lehhit, Bouchra" userId="6c88adb9-b04a-4b52-b4cb-93a103815604" providerId="ADAL" clId="{4AFCC431-3F48-4309-8FAB-D92CC7602DCD}" dt="2021-04-26T10:16:56.058" v="536" actId="1076"/>
          <ac:spMkLst>
            <pc:docMk/>
            <pc:sldMk cId="3644791035" sldId="275"/>
            <ac:spMk id="4" creationId="{667490E8-D47B-48A5-BD82-551985657D4F}"/>
          </ac:spMkLst>
        </pc:spChg>
        <pc:spChg chg="mod">
          <ac:chgData name="Lehhit, Bouchra" userId="6c88adb9-b04a-4b52-b4cb-93a103815604" providerId="ADAL" clId="{4AFCC431-3F48-4309-8FAB-D92CC7602DCD}" dt="2021-04-26T10:16:59.228" v="537" actId="1076"/>
          <ac:spMkLst>
            <pc:docMk/>
            <pc:sldMk cId="3644791035" sldId="275"/>
            <ac:spMk id="5" creationId="{3B3476DA-8833-4B30-B977-A220D9A4AB43}"/>
          </ac:spMkLst>
        </pc:spChg>
      </pc:sldChg>
      <pc:sldChg chg="modSp mod">
        <pc:chgData name="Lehhit, Bouchra" userId="6c88adb9-b04a-4b52-b4cb-93a103815604" providerId="ADAL" clId="{4AFCC431-3F48-4309-8FAB-D92CC7602DCD}" dt="2021-04-26T10:15:22.490" v="535" actId="1076"/>
        <pc:sldMkLst>
          <pc:docMk/>
          <pc:sldMk cId="944813315" sldId="298"/>
        </pc:sldMkLst>
        <pc:spChg chg="mod">
          <ac:chgData name="Lehhit, Bouchra" userId="6c88adb9-b04a-4b52-b4cb-93a103815604" providerId="ADAL" clId="{4AFCC431-3F48-4309-8FAB-D92CC7602DCD}" dt="2021-04-26T10:15:22.490" v="535" actId="1076"/>
          <ac:spMkLst>
            <pc:docMk/>
            <pc:sldMk cId="944813315" sldId="298"/>
            <ac:spMk id="5" creationId="{11296915-8F08-4D14-B7CB-F2F04D6ACC9D}"/>
          </ac:spMkLst>
        </pc:spChg>
      </pc:sldChg>
      <pc:sldChg chg="modSp mod">
        <pc:chgData name="Lehhit, Bouchra" userId="6c88adb9-b04a-4b52-b4cb-93a103815604" providerId="ADAL" clId="{4AFCC431-3F48-4309-8FAB-D92CC7602DCD}" dt="2021-04-26T10:20:42.507" v="542" actId="20577"/>
        <pc:sldMkLst>
          <pc:docMk/>
          <pc:sldMk cId="1458073609" sldId="300"/>
        </pc:sldMkLst>
        <pc:spChg chg="mod">
          <ac:chgData name="Lehhit, Bouchra" userId="6c88adb9-b04a-4b52-b4cb-93a103815604" providerId="ADAL" clId="{4AFCC431-3F48-4309-8FAB-D92CC7602DCD}" dt="2021-04-26T10:20:42.507" v="542" actId="20577"/>
          <ac:spMkLst>
            <pc:docMk/>
            <pc:sldMk cId="1458073609" sldId="300"/>
            <ac:spMk id="2" creationId="{99AC540F-F4E8-4C70-A6D3-B074D9ECA124}"/>
          </ac:spMkLst>
        </pc:spChg>
      </pc:sldChg>
      <pc:sldChg chg="addSp modSp mod">
        <pc:chgData name="Lehhit, Bouchra" userId="6c88adb9-b04a-4b52-b4cb-93a103815604" providerId="ADAL" clId="{4AFCC431-3F48-4309-8FAB-D92CC7602DCD}" dt="2021-04-26T10:21:19.250" v="546" actId="1076"/>
        <pc:sldMkLst>
          <pc:docMk/>
          <pc:sldMk cId="4212329980" sldId="301"/>
        </pc:sldMkLst>
        <pc:spChg chg="mod">
          <ac:chgData name="Lehhit, Bouchra" userId="6c88adb9-b04a-4b52-b4cb-93a103815604" providerId="ADAL" clId="{4AFCC431-3F48-4309-8FAB-D92CC7602DCD}" dt="2021-04-26T10:21:19.250" v="546" actId="1076"/>
          <ac:spMkLst>
            <pc:docMk/>
            <pc:sldMk cId="4212329980" sldId="301"/>
            <ac:spMk id="2" creationId="{41400761-DEF8-4F86-BE67-3716AAEA61C9}"/>
          </ac:spMkLst>
        </pc:spChg>
        <pc:spChg chg="add mod">
          <ac:chgData name="Lehhit, Bouchra" userId="6c88adb9-b04a-4b52-b4cb-93a103815604" providerId="ADAL" clId="{4AFCC431-3F48-4309-8FAB-D92CC7602DCD}" dt="2021-04-26T10:21:11.575" v="545" actId="207"/>
          <ac:spMkLst>
            <pc:docMk/>
            <pc:sldMk cId="4212329980" sldId="301"/>
            <ac:spMk id="6" creationId="{163B14EE-4590-4525-A57D-014ED88C26C6}"/>
          </ac:spMkLst>
        </pc:spChg>
        <pc:picChg chg="mod">
          <ac:chgData name="Lehhit, Bouchra" userId="6c88adb9-b04a-4b52-b4cb-93a103815604" providerId="ADAL" clId="{4AFCC431-3F48-4309-8FAB-D92CC7602DCD}" dt="2021-04-26T09:51:18.944" v="100" actId="1076"/>
          <ac:picMkLst>
            <pc:docMk/>
            <pc:sldMk cId="4212329980" sldId="301"/>
            <ac:picMk id="5" creationId="{F0451805-FF50-411F-9539-F066955233F9}"/>
          </ac:picMkLst>
        </pc:picChg>
      </pc:sldChg>
      <pc:sldChg chg="addSp delSp modSp new mod">
        <pc:chgData name="Lehhit, Bouchra" userId="6c88adb9-b04a-4b52-b4cb-93a103815604" providerId="ADAL" clId="{4AFCC431-3F48-4309-8FAB-D92CC7602DCD}" dt="2021-04-26T10:21:56.639" v="551" actId="207"/>
        <pc:sldMkLst>
          <pc:docMk/>
          <pc:sldMk cId="3978086814" sldId="302"/>
        </pc:sldMkLst>
        <pc:spChg chg="mod">
          <ac:chgData name="Lehhit, Bouchra" userId="6c88adb9-b04a-4b52-b4cb-93a103815604" providerId="ADAL" clId="{4AFCC431-3F48-4309-8FAB-D92CC7602DCD}" dt="2021-04-26T10:21:56.639" v="551" actId="207"/>
          <ac:spMkLst>
            <pc:docMk/>
            <pc:sldMk cId="3978086814" sldId="302"/>
            <ac:spMk id="2" creationId="{7C15B513-943E-4FA9-A9FD-806C19F40DBC}"/>
          </ac:spMkLst>
        </pc:spChg>
        <pc:spChg chg="del">
          <ac:chgData name="Lehhit, Bouchra" userId="6c88adb9-b04a-4b52-b4cb-93a103815604" providerId="ADAL" clId="{4AFCC431-3F48-4309-8FAB-D92CC7602DCD}" dt="2021-04-26T09:58:32.659" v="196"/>
          <ac:spMkLst>
            <pc:docMk/>
            <pc:sldMk cId="3978086814" sldId="302"/>
            <ac:spMk id="3" creationId="{CE446DC0-C11A-4F0C-A804-0A2F09C62F80}"/>
          </ac:spMkLst>
        </pc:spChg>
        <pc:spChg chg="del">
          <ac:chgData name="Lehhit, Bouchra" userId="6c88adb9-b04a-4b52-b4cb-93a103815604" providerId="ADAL" clId="{4AFCC431-3F48-4309-8FAB-D92CC7602DCD}" dt="2021-04-26T09:59:24.104" v="197"/>
          <ac:spMkLst>
            <pc:docMk/>
            <pc:sldMk cId="3978086814" sldId="302"/>
            <ac:spMk id="4" creationId="{4A35412D-6203-4F6C-8D23-7FF0832D219F}"/>
          </ac:spMkLst>
        </pc:spChg>
        <pc:spChg chg="add del mod">
          <ac:chgData name="Lehhit, Bouchra" userId="6c88adb9-b04a-4b52-b4cb-93a103815604" providerId="ADAL" clId="{4AFCC431-3F48-4309-8FAB-D92CC7602DCD}" dt="2021-04-26T10:00:36.651" v="205"/>
          <ac:spMkLst>
            <pc:docMk/>
            <pc:sldMk cId="3978086814" sldId="302"/>
            <ac:spMk id="8" creationId="{6FD16534-28EE-4D9C-8C38-880F1D5E86D2}"/>
          </ac:spMkLst>
        </pc:spChg>
        <pc:spChg chg="add del mod">
          <ac:chgData name="Lehhit, Bouchra" userId="6c88adb9-b04a-4b52-b4cb-93a103815604" providerId="ADAL" clId="{4AFCC431-3F48-4309-8FAB-D92CC7602DCD}" dt="2021-04-26T10:00:12.984" v="202"/>
          <ac:spMkLst>
            <pc:docMk/>
            <pc:sldMk cId="3978086814" sldId="302"/>
            <ac:spMk id="10" creationId="{115BDF58-EBCA-46F6-BA46-CA028948D3C2}"/>
          </ac:spMkLst>
        </pc:spChg>
        <pc:picChg chg="add del mod">
          <ac:chgData name="Lehhit, Bouchra" userId="6c88adb9-b04a-4b52-b4cb-93a103815604" providerId="ADAL" clId="{4AFCC431-3F48-4309-8FAB-D92CC7602DCD}" dt="2021-04-26T09:59:41.008" v="201" actId="478"/>
          <ac:picMkLst>
            <pc:docMk/>
            <pc:sldMk cId="3978086814" sldId="302"/>
            <ac:picMk id="5" creationId="{BABCDBE2-5185-4B04-ABDB-DD32C35AD360}"/>
          </ac:picMkLst>
        </pc:picChg>
        <pc:picChg chg="add del mod">
          <ac:chgData name="Lehhit, Bouchra" userId="6c88adb9-b04a-4b52-b4cb-93a103815604" providerId="ADAL" clId="{4AFCC431-3F48-4309-8FAB-D92CC7602DCD}" dt="2021-04-26T09:59:38.215" v="200" actId="478"/>
          <ac:picMkLst>
            <pc:docMk/>
            <pc:sldMk cId="3978086814" sldId="302"/>
            <ac:picMk id="6" creationId="{3124403A-817D-4D97-A545-8D4BEE47E711}"/>
          </ac:picMkLst>
        </pc:picChg>
        <pc:picChg chg="add mod">
          <ac:chgData name="Lehhit, Bouchra" userId="6c88adb9-b04a-4b52-b4cb-93a103815604" providerId="ADAL" clId="{4AFCC431-3F48-4309-8FAB-D92CC7602DCD}" dt="2021-04-26T10:00:21.003" v="204" actId="14100"/>
          <ac:picMkLst>
            <pc:docMk/>
            <pc:sldMk cId="3978086814" sldId="302"/>
            <ac:picMk id="11" creationId="{E184FE9B-C923-444F-83D8-5C11117D1B3C}"/>
          </ac:picMkLst>
        </pc:picChg>
        <pc:picChg chg="add mod">
          <ac:chgData name="Lehhit, Bouchra" userId="6c88adb9-b04a-4b52-b4cb-93a103815604" providerId="ADAL" clId="{4AFCC431-3F48-4309-8FAB-D92CC7602DCD}" dt="2021-04-26T10:00:49.475" v="208" actId="14100"/>
          <ac:picMkLst>
            <pc:docMk/>
            <pc:sldMk cId="3978086814" sldId="302"/>
            <ac:picMk id="12" creationId="{4C7A5BED-53C5-4051-AF2A-A2641423CBD8}"/>
          </ac:picMkLst>
        </pc:picChg>
      </pc:sldChg>
      <pc:sldChg chg="addSp delSp modSp new mod">
        <pc:chgData name="Lehhit, Bouchra" userId="6c88adb9-b04a-4b52-b4cb-93a103815604" providerId="ADAL" clId="{4AFCC431-3F48-4309-8FAB-D92CC7602DCD}" dt="2021-04-26T10:22:13.017" v="553" actId="207"/>
        <pc:sldMkLst>
          <pc:docMk/>
          <pc:sldMk cId="3723793917" sldId="303"/>
        </pc:sldMkLst>
        <pc:spChg chg="mod">
          <ac:chgData name="Lehhit, Bouchra" userId="6c88adb9-b04a-4b52-b4cb-93a103815604" providerId="ADAL" clId="{4AFCC431-3F48-4309-8FAB-D92CC7602DCD}" dt="2021-04-26T10:22:13.017" v="553" actId="207"/>
          <ac:spMkLst>
            <pc:docMk/>
            <pc:sldMk cId="3723793917" sldId="303"/>
            <ac:spMk id="2" creationId="{73A11FA9-1EE4-4C22-AA3E-8C8C781137BA}"/>
          </ac:spMkLst>
        </pc:spChg>
        <pc:spChg chg="add del">
          <ac:chgData name="Lehhit, Bouchra" userId="6c88adb9-b04a-4b52-b4cb-93a103815604" providerId="ADAL" clId="{4AFCC431-3F48-4309-8FAB-D92CC7602DCD}" dt="2021-04-26T10:07:06.728" v="405"/>
          <ac:spMkLst>
            <pc:docMk/>
            <pc:sldMk cId="3723793917" sldId="303"/>
            <ac:spMk id="3" creationId="{C67428A8-5430-4035-9945-8B7179033930}"/>
          </ac:spMkLst>
        </pc:spChg>
        <pc:spChg chg="add del mod">
          <ac:chgData name="Lehhit, Bouchra" userId="6c88adb9-b04a-4b52-b4cb-93a103815604" providerId="ADAL" clId="{4AFCC431-3F48-4309-8FAB-D92CC7602DCD}" dt="2021-04-26T10:08:18.513" v="408"/>
          <ac:spMkLst>
            <pc:docMk/>
            <pc:sldMk cId="3723793917" sldId="303"/>
            <ac:spMk id="4" creationId="{816AA995-B0A7-4782-8391-6D05E4F62B35}"/>
          </ac:spMkLst>
        </pc:spChg>
        <pc:spChg chg="add del mod">
          <ac:chgData name="Lehhit, Bouchra" userId="6c88adb9-b04a-4b52-b4cb-93a103815604" providerId="ADAL" clId="{4AFCC431-3F48-4309-8FAB-D92CC7602DCD}" dt="2021-04-26T10:07:50.299" v="407"/>
          <ac:spMkLst>
            <pc:docMk/>
            <pc:sldMk cId="3723793917" sldId="303"/>
            <ac:spMk id="8" creationId="{0A3BDD54-21E1-4A09-83C7-44CDBCEABBF6}"/>
          </ac:spMkLst>
        </pc:spChg>
        <pc:spChg chg="add del mod">
          <ac:chgData name="Lehhit, Bouchra" userId="6c88adb9-b04a-4b52-b4cb-93a103815604" providerId="ADAL" clId="{4AFCC431-3F48-4309-8FAB-D92CC7602DCD}" dt="2021-04-26T10:09:24.973" v="422" actId="478"/>
          <ac:spMkLst>
            <pc:docMk/>
            <pc:sldMk cId="3723793917" sldId="303"/>
            <ac:spMk id="12" creationId="{7C669304-B6F8-4AAD-9D95-F6F01A7AA5BB}"/>
          </ac:spMkLst>
        </pc:spChg>
        <pc:picChg chg="add del mod">
          <ac:chgData name="Lehhit, Bouchra" userId="6c88adb9-b04a-4b52-b4cb-93a103815604" providerId="ADAL" clId="{4AFCC431-3F48-4309-8FAB-D92CC7602DCD}" dt="2021-04-26T10:06:48.575" v="399"/>
          <ac:picMkLst>
            <pc:docMk/>
            <pc:sldMk cId="3723793917" sldId="303"/>
            <ac:picMk id="5" creationId="{DF3D8E55-8657-448C-A26B-67C365F1566D}"/>
          </ac:picMkLst>
        </pc:picChg>
        <pc:picChg chg="add del mod">
          <ac:chgData name="Lehhit, Bouchra" userId="6c88adb9-b04a-4b52-b4cb-93a103815604" providerId="ADAL" clId="{4AFCC431-3F48-4309-8FAB-D92CC7602DCD}" dt="2021-04-26T10:07:47.971" v="406" actId="478"/>
          <ac:picMkLst>
            <pc:docMk/>
            <pc:sldMk cId="3723793917" sldId="303"/>
            <ac:picMk id="6" creationId="{E957D02C-8FF6-4030-A9F8-F342C53E006F}"/>
          </ac:picMkLst>
        </pc:picChg>
        <pc:picChg chg="add mod">
          <ac:chgData name="Lehhit, Bouchra" userId="6c88adb9-b04a-4b52-b4cb-93a103815604" providerId="ADAL" clId="{4AFCC431-3F48-4309-8FAB-D92CC7602DCD}" dt="2021-04-26T10:09:49.097" v="428" actId="1076"/>
          <ac:picMkLst>
            <pc:docMk/>
            <pc:sldMk cId="3723793917" sldId="303"/>
            <ac:picMk id="9" creationId="{01BABF19-7522-4370-B123-8FB7BDD29CC6}"/>
          </ac:picMkLst>
        </pc:picChg>
        <pc:picChg chg="add del mod">
          <ac:chgData name="Lehhit, Bouchra" userId="6c88adb9-b04a-4b52-b4cb-93a103815604" providerId="ADAL" clId="{4AFCC431-3F48-4309-8FAB-D92CC7602DCD}" dt="2021-04-26T10:09:22.309" v="421" actId="478"/>
          <ac:picMkLst>
            <pc:docMk/>
            <pc:sldMk cId="3723793917" sldId="303"/>
            <ac:picMk id="10" creationId="{CDBF6780-8995-4DBB-A626-119937055FD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DA3CB-5691-4B78-9AB7-B5FBE819E9EA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FD57-5A92-4341-BC15-56C75BE994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21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69412"/>
            <a:ext cx="10363200" cy="869377"/>
          </a:xfrm>
          <a:noFill/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52072"/>
            <a:ext cx="8534400" cy="864719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xmlns="" id="{07FE4D13-D9A7-4BDB-B438-CAB9B3DE0B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41" y="4373497"/>
            <a:ext cx="2463989" cy="246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39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54275"/>
            <a:ext cx="10972800" cy="857084"/>
          </a:xfrm>
        </p:spPr>
        <p:txBody>
          <a:bodyPr/>
          <a:lstStyle/>
          <a:p>
            <a:r>
              <a:rPr lang="en-US" dirty="0"/>
              <a:t>ÍNDICE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57000"/>
            <a:ext cx="5097683" cy="3816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7219" y="6356351"/>
            <a:ext cx="28448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484717" y="2357000"/>
            <a:ext cx="5097683" cy="3816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xmlns="" id="{8D0B3A26-4BDE-44D5-8C7C-7827A5EAA8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8" y="1089"/>
            <a:ext cx="1008634" cy="10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3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097519" y="2046795"/>
            <a:ext cx="3866492" cy="1841452"/>
          </a:xfrm>
          <a:noFill/>
        </p:spPr>
        <p:txBody>
          <a:bodyPr/>
          <a:lstStyle>
            <a:lvl1pPr algn="r">
              <a:defRPr>
                <a:solidFill>
                  <a:srgbClr val="1A246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914400" y="3884431"/>
            <a:ext cx="8534400" cy="864719"/>
          </a:xfrm>
        </p:spPr>
        <p:txBody>
          <a:bodyPr>
            <a:normAutofit/>
          </a:bodyPr>
          <a:lstStyle>
            <a:lvl1pPr marL="0" indent="0" algn="l">
              <a:buNone/>
              <a:defRPr sz="1867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1227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484717" y="2357000"/>
            <a:ext cx="5097683" cy="3816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09601" y="898897"/>
            <a:ext cx="6027991" cy="742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609601" y="1641007"/>
            <a:ext cx="6027991" cy="5715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97D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2"/>
                </a:solidFill>
              </a:rPr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09600" y="2357000"/>
            <a:ext cx="5097683" cy="38160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7219" y="6356351"/>
            <a:ext cx="28448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logo_blanc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861" y="3217092"/>
            <a:ext cx="2170280" cy="868112"/>
          </a:xfrm>
          <a:prstGeom prst="rect">
            <a:avLst/>
          </a:prstGeom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xmlns="" id="{94872913-0A1F-4807-A532-75B09E313E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04" y="908304"/>
            <a:ext cx="5041392" cy="504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9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0512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697692"/>
            <a:ext cx="10972800" cy="346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609585" rtl="0" eaLnBrk="1" latinLnBrk="0" hangingPunct="1">
        <a:spcBef>
          <a:spcPct val="0"/>
        </a:spcBef>
        <a:buNone/>
        <a:defRPr sz="3733" kern="1200">
          <a:solidFill>
            <a:srgbClr val="0097D7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3293" y="2127849"/>
            <a:ext cx="8729386" cy="179953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32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Igualdad retributiva entre hombres y mujeres:</a:t>
            </a:r>
            <a: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20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Real Decreto 902/2020, de 13 de octubre</a:t>
            </a:r>
            <a:br>
              <a:rPr lang="es-ES" sz="20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20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Registro Retributivo</a:t>
            </a:r>
            <a: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36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F5DFB028-B1DC-4056-B406-8B1BA518A824}"/>
              </a:ext>
            </a:extLst>
          </p:cNvPr>
          <p:cNvSpPr txBox="1"/>
          <p:nvPr/>
        </p:nvSpPr>
        <p:spPr>
          <a:xfrm>
            <a:off x="8185386" y="4482489"/>
            <a:ext cx="3215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27 de abril 2021 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B07A1B71-3FD8-4833-8267-501D2A77CB51}"/>
              </a:ext>
            </a:extLst>
          </p:cNvPr>
          <p:cNvSpPr txBox="1">
            <a:spLocks/>
          </p:cNvSpPr>
          <p:nvPr/>
        </p:nvSpPr>
        <p:spPr>
          <a:xfrm>
            <a:off x="6014318" y="5487671"/>
            <a:ext cx="5485786" cy="8693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kern="1200">
                <a:solidFill>
                  <a:srgbClr val="0097D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2400" b="1" dirty="0">
                <a:latin typeface="Poppins" panose="00000500000000000000" pitchFamily="2" charset="0"/>
                <a:cs typeface="Poppins" panose="00000500000000000000" pitchFamily="2" charset="0"/>
              </a:rPr>
              <a:t>Departamento de Empleo, Diversidad y Protección Social</a:t>
            </a:r>
          </a:p>
        </p:txBody>
      </p:sp>
    </p:spTree>
    <p:extLst>
      <p:ext uri="{BB962C8B-B14F-4D97-AF65-F5344CB8AC3E}">
        <p14:creationId xmlns:p14="http://schemas.microsoft.com/office/powerpoint/2010/main" val="307691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064" y="304632"/>
            <a:ext cx="10288936" cy="804012"/>
          </a:xfrm>
        </p:spPr>
        <p:txBody>
          <a:bodyPr>
            <a:noAutofit/>
          </a:bodyPr>
          <a:lstStyle/>
          <a:p>
            <a:pPr marL="803275" indent="-8032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5.       Igualdad retributiva de personas trabajadoras a tiempo parcial 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8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11 RD 902/2020).</a:t>
            </a: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796199" y="1170877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es-ES" sz="1400" b="1" dirty="0">
              <a:solidFill>
                <a:srgbClr val="0070C0"/>
              </a:solidFill>
              <a:effectLst/>
              <a:latin typeface="Poppins" panose="00000500000000000000" pitchFamily="2" charset="0"/>
              <a:ea typeface="Calibri" panose="020F0502020204030204" pitchFamily="34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794754" y="1975270"/>
            <a:ext cx="1445" cy="3187743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xmlns="" id="{D8957750-0D46-4AAA-A910-CCD63BC3652C}"/>
              </a:ext>
            </a:extLst>
          </p:cNvPr>
          <p:cNvSpPr txBox="1">
            <a:spLocks/>
          </p:cNvSpPr>
          <p:nvPr/>
        </p:nvSpPr>
        <p:spPr>
          <a:xfrm>
            <a:off x="3914836" y="2737233"/>
            <a:ext cx="5097683" cy="381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B0B4AA0-AEC4-4416-B3D0-EE84B716AFEF}"/>
              </a:ext>
            </a:extLst>
          </p:cNvPr>
          <p:cNvSpPr txBox="1"/>
          <p:nvPr/>
        </p:nvSpPr>
        <p:spPr>
          <a:xfrm>
            <a:off x="2861660" y="2231100"/>
            <a:ext cx="8194207" cy="280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600"/>
              </a:spcAft>
              <a:buFontTx/>
              <a:buChar char="­"/>
            </a:pP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El </a:t>
            </a:r>
            <a:r>
              <a:rPr lang="es-ES_tradnl" sz="1400" b="1" u="none" strike="noStrike" kern="0" spc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principio de proporcionalidad</a:t>
            </a:r>
            <a:r>
              <a:rPr lang="es-ES_tradnl" sz="1400" u="none" strike="noStrike" kern="0" spc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en las retribuciones percibidas por las personas trabajadoras a tiempo parcial resultará de aplicación </a:t>
            </a:r>
            <a:r>
              <a:rPr lang="es-ES_tradnl" sz="1400" b="1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cuando lo exija su finalidad o naturaleza </a:t>
            </a: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y así se establezca por una </a:t>
            </a:r>
            <a:r>
              <a:rPr lang="es-ES_tradnl" sz="1400" b="1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disposición legal, reglamentaria o por convenio colectivo.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600"/>
              </a:spcAft>
              <a:buFontTx/>
              <a:buChar char="­"/>
            </a:pPr>
            <a:endParaRPr lang="es-ES" sz="1400" u="none" strike="noStrike" kern="0" spc="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 algn="just" fontAlgn="base">
              <a:lnSpc>
                <a:spcPct val="150000"/>
              </a:lnSpc>
              <a:spcAft>
                <a:spcPts val="600"/>
              </a:spcAft>
              <a:buFontTx/>
              <a:buChar char="­"/>
            </a:pP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Cualquier </a:t>
            </a:r>
            <a:r>
              <a:rPr lang="es-ES_tradnl" sz="1400" b="1" u="none" strike="noStrike" kern="0" spc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reducción proporcional</a:t>
            </a: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deberá garantizar que </a:t>
            </a:r>
            <a:r>
              <a:rPr lang="es-ES_tradnl" sz="1400" b="1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no tenga repercusión negativa</a:t>
            </a: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en el disfrute de derechos relacionados con la </a:t>
            </a:r>
            <a:r>
              <a:rPr lang="es-ES_tradnl" sz="1400" b="1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maternidad y el cuidado de menores o personas dependientes</a:t>
            </a:r>
            <a:r>
              <a:rPr lang="es-ES_tradnl" sz="1400" u="none" strike="noStrike" kern="0" spc="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s-ES" sz="1400" u="none" strike="noStrike" kern="0" spc="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95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ABC88F-2791-48D7-88B3-045901A8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s-ES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xmlns="" id="{F869FE18-A20C-4F55-8C88-1B9416AB430D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1499191" y="1260845"/>
            <a:ext cx="8697431" cy="5363168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1EBE9AE3-0804-4668-BC2C-BAE34627B0E3}"/>
              </a:ext>
            </a:extLst>
          </p:cNvPr>
          <p:cNvSpPr txBox="1">
            <a:spLocks/>
          </p:cNvSpPr>
          <p:nvPr/>
        </p:nvSpPr>
        <p:spPr>
          <a:xfrm>
            <a:off x="2083817" y="-85061"/>
            <a:ext cx="8229764" cy="804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kern="1200">
                <a:solidFill>
                  <a:srgbClr val="0097D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3275" indent="-8032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6.       Herramienta de registro retributivo</a:t>
            </a: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977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AC540F-F4E8-4C70-A6D3-B074D9ECA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751" y="339976"/>
            <a:ext cx="9394495" cy="923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Los campos que se deben rellenar están </a:t>
            </a:r>
            <a:r>
              <a:rPr lang="es-ES" sz="1600" b="1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marcados por una X en la tercera columna </a:t>
            </a:r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(Reg.Ret.).  El resto son opcionales: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5162FFD4-E707-46CA-801E-65F87B778891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897015" y="1360969"/>
            <a:ext cx="10397969" cy="47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73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400761-DEF8-4F86-BE67-3716AAEA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620" y="227438"/>
            <a:ext cx="5178055" cy="857084"/>
          </a:xfrm>
        </p:spPr>
        <p:txBody>
          <a:bodyPr>
            <a:normAutofit/>
          </a:bodyPr>
          <a:lstStyle/>
          <a:p>
            <a:r>
              <a:rPr lang="es-ES" sz="2000" b="1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Tabla de conceptos retributivos: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F0451805-FF50-411F-9539-F066955233F9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513907" y="1212112"/>
            <a:ext cx="10540564" cy="3211032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163B14EE-4590-4525-A57D-014ED88C26C6}"/>
              </a:ext>
            </a:extLst>
          </p:cNvPr>
          <p:cNvSpPr txBox="1">
            <a:spLocks/>
          </p:cNvSpPr>
          <p:nvPr/>
        </p:nvSpPr>
        <p:spPr>
          <a:xfrm>
            <a:off x="3097620" y="4678325"/>
            <a:ext cx="5706138" cy="1191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kern="1200">
                <a:solidFill>
                  <a:srgbClr val="0097D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200000"/>
              </a:lnSpc>
              <a:buFontTx/>
              <a:buChar char="-"/>
            </a:pPr>
            <a:r>
              <a:rPr lang="es-ES" sz="20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Conceptos normalizables</a:t>
            </a:r>
          </a:p>
          <a:p>
            <a:pPr algn="just">
              <a:lnSpc>
                <a:spcPct val="200000"/>
              </a:lnSpc>
            </a:pPr>
            <a:r>
              <a:rPr lang="es-ES" sz="20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-</a:t>
            </a:r>
            <a:r>
              <a:rPr lang="es-ES" sz="20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</a:t>
            </a:r>
            <a:r>
              <a:rPr lang="es-ES" sz="20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Conceptos anualizables</a:t>
            </a:r>
          </a:p>
          <a:p>
            <a:endParaRPr lang="es-ES" sz="200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2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15B513-943E-4FA9-A9FD-806C19F4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09" y="265445"/>
            <a:ext cx="10161181" cy="1531457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s-ES" sz="1600" b="1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					</a:t>
            </a:r>
            <a:r>
              <a:rPr lang="es-ES" sz="2200" b="1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Agrupaciones</a:t>
            </a:r>
            <a:r>
              <a:rPr lang="es-ES" sz="22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r>
              <a:rPr lang="es-ES" sz="16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16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8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- Según la </a:t>
            </a:r>
            <a:r>
              <a:rPr lang="es-ES" sz="18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clasificación profesional de la empresa.</a:t>
            </a:r>
            <a:r>
              <a:rPr lang="es-ES" sz="18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18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800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- Según la </a:t>
            </a:r>
            <a:r>
              <a:rPr lang="es-ES" sz="1800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valoración de puestos de trabajo.</a:t>
            </a:r>
          </a:p>
        </p:txBody>
      </p:sp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xmlns="" id="{4C7A5BED-53C5-4051-AF2A-A2641423CBD8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6484938" y="3799089"/>
            <a:ext cx="5097462" cy="2537793"/>
          </a:xfrm>
          <a:prstGeom prst="rect">
            <a:avLst/>
          </a:prstGeom>
        </p:spPr>
      </p:pic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xmlns="" id="{E184FE9B-C923-444F-83D8-5C11117D1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2520814"/>
            <a:ext cx="5213684" cy="381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86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A11FA9-1EE4-4C22-AA3E-8C8C78113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453" y="246253"/>
            <a:ext cx="9468852" cy="955225"/>
          </a:xfrm>
        </p:spPr>
        <p:txBody>
          <a:bodyPr>
            <a:normAutofit/>
          </a:bodyPr>
          <a:lstStyle/>
          <a:p>
            <a:r>
              <a:rPr lang="es-ES" sz="2000" b="1" dirty="0">
                <a:solidFill>
                  <a:schemeClr val="tx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resultado del registro se vería así: en este caso </a:t>
            </a:r>
            <a:r>
              <a:rPr lang="es-ES" sz="2000" b="1" dirty="0">
                <a:solidFill>
                  <a:srgbClr val="00B0F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los promedios:</a:t>
            </a: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xmlns="" id="{01BABF19-7522-4370-B123-8FB7BDD29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453" y="1298087"/>
            <a:ext cx="9468852" cy="522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793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796199" y="1170877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es-ES" sz="1400" b="1" dirty="0">
              <a:solidFill>
                <a:srgbClr val="0070C0"/>
              </a:solidFill>
              <a:effectLst/>
              <a:latin typeface="Poppins" panose="00000500000000000000" pitchFamily="2" charset="0"/>
              <a:ea typeface="Calibri" panose="020F0502020204030204" pitchFamily="34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xmlns="" id="{D8957750-0D46-4AAA-A910-CCD63BC3652C}"/>
              </a:ext>
            </a:extLst>
          </p:cNvPr>
          <p:cNvSpPr txBox="1">
            <a:spLocks/>
          </p:cNvSpPr>
          <p:nvPr/>
        </p:nvSpPr>
        <p:spPr>
          <a:xfrm>
            <a:off x="3914836" y="2737233"/>
            <a:ext cx="5097683" cy="381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11296915-8F08-4D14-B7CB-F2F04D6A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165" y="2571916"/>
            <a:ext cx="4197178" cy="857084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Poppins" panose="00000500000000000000" pitchFamily="2" charset="0"/>
                <a:cs typeface="Poppins" panose="00000500000000000000" pitchFamily="2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944813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989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330" y="148518"/>
            <a:ext cx="10288936" cy="804012"/>
          </a:xfrm>
        </p:spPr>
        <p:txBody>
          <a:bodyPr>
            <a:noAutofit/>
          </a:bodyPr>
          <a:lstStyle/>
          <a:p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Antecedentes normativos:</a:t>
            </a:r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650982" y="1103839"/>
            <a:ext cx="8704157" cy="297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_tradnl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Convenio 100 de la OIT</a:t>
            </a:r>
            <a:r>
              <a:rPr lang="es-ES_tradnl" sz="1200" b="1" dirty="0">
                <a:latin typeface="Poppins" panose="00000500000000000000" pitchFamily="2" charset="0"/>
                <a:cs typeface="Poppins" panose="00000500000000000000" pitchFamily="2" charset="0"/>
              </a:rPr>
              <a:t> de 1951, sobre igualdad de retribución.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_tradnl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Directiva</a:t>
            </a:r>
            <a:r>
              <a:rPr lang="es-ES_tradnl" sz="12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_tradnl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75/117/CEE del Consejo de 10 de febrero de 1975 </a:t>
            </a:r>
            <a:r>
              <a:rPr lang="es-ES" sz="1200" b="0" i="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relativa a la aproximación de las legislaciones de los Estados Miembros que se refieren a la aplicación del principio de igualdad de retribución entre los trabajadores masculinos y femeninos.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Directiva 2006/54/CE del Parlamento Europeo y del Consejo, de 5 de julio de 2006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relativa a aplicación del principio de igualdad de oportunidades e igualdad de trato entre hombres y mujeres en asunto de empleo y ocupación.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Recomendación de la Comisión, de 7 de marzo de 2014,</a:t>
            </a:r>
            <a:r>
              <a:rPr lang="es-ES" sz="12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sobre el refuerzo del principio de igualdad de retribución entre hombres y mujeres a través de la transparencia</a:t>
            </a:r>
          </a:p>
          <a:p>
            <a:pPr marL="0" indent="0"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None/>
            </a:pPr>
            <a:endParaRPr lang="es-ES" sz="1200" kern="0" dirty="0"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652459" y="1193047"/>
            <a:ext cx="0" cy="2832543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9DA2FB8-4690-4A29-BC93-277FEE685B2F}"/>
              </a:ext>
            </a:extLst>
          </p:cNvPr>
          <p:cNvSpPr txBox="1"/>
          <p:nvPr/>
        </p:nvSpPr>
        <p:spPr>
          <a:xfrm>
            <a:off x="836861" y="1865329"/>
            <a:ext cx="181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INTERNACIONAL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825945B-B86B-4180-9A1D-2CCE7ACD87C8}"/>
              </a:ext>
            </a:extLst>
          </p:cNvPr>
          <p:cNvSpPr txBox="1"/>
          <p:nvPr/>
        </p:nvSpPr>
        <p:spPr>
          <a:xfrm>
            <a:off x="836861" y="4738627"/>
            <a:ext cx="181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NACIONAL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4EE057E-E97B-4620-BA84-87640330C781}"/>
              </a:ext>
            </a:extLst>
          </p:cNvPr>
          <p:cNvSpPr txBox="1"/>
          <p:nvPr/>
        </p:nvSpPr>
        <p:spPr>
          <a:xfrm>
            <a:off x="2650982" y="4175825"/>
            <a:ext cx="8549264" cy="246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Constitución Española.</a:t>
            </a:r>
          </a:p>
          <a:p>
            <a:pPr marL="457189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Estatuto de los trabajadores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(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Art. 28. Igualdad de remuneración por razón de sexo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).</a:t>
            </a:r>
          </a:p>
          <a:p>
            <a:pPr marL="457189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Ley 39/1999, de 5 de noviembre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para promover la conciliación de la vida familiar y laboral de las personas trabajadoras.</a:t>
            </a:r>
          </a:p>
          <a:p>
            <a:pPr marL="457189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Ley Orgánica 3/2007, de 22 de marzo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para la igualdad efectiva de mujeres y hombres.</a:t>
            </a:r>
          </a:p>
          <a:p>
            <a:pPr marL="457189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" sz="1200" b="1" dirty="0">
                <a:solidFill>
                  <a:srgbClr val="0070C0"/>
                </a:solidFill>
                <a:highlight>
                  <a:srgbClr val="FFFF00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Real Decreto Ley 6/2019, de 1 de marzo,</a:t>
            </a:r>
            <a:r>
              <a:rPr lang="es-ES" sz="1200" dirty="0">
                <a:solidFill>
                  <a:srgbClr val="0070C0"/>
                </a:solidFill>
                <a:highlight>
                  <a:srgbClr val="FFFF00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dirty="0">
                <a:highlight>
                  <a:srgbClr val="FFFF00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de medidas urgentes para garantía de la igualdad de trato y oportunidades entre mujeres y hombres en el empleo y la ocupación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A1BB93B5-5910-4927-9BD7-7936895CADE9}"/>
              </a:ext>
            </a:extLst>
          </p:cNvPr>
          <p:cNvCxnSpPr>
            <a:cxnSpLocks/>
          </p:cNvCxnSpPr>
          <p:nvPr/>
        </p:nvCxnSpPr>
        <p:spPr>
          <a:xfrm>
            <a:off x="2645734" y="4189008"/>
            <a:ext cx="0" cy="2301002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803C6B7B-5B95-4F85-935C-2F4DCAF314A5}"/>
              </a:ext>
            </a:extLst>
          </p:cNvPr>
          <p:cNvSpPr txBox="1"/>
          <p:nvPr/>
        </p:nvSpPr>
        <p:spPr>
          <a:xfrm>
            <a:off x="2142005" y="5927259"/>
            <a:ext cx="594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¡!</a:t>
            </a:r>
          </a:p>
        </p:txBody>
      </p:sp>
    </p:spTree>
    <p:extLst>
      <p:ext uri="{BB962C8B-B14F-4D97-AF65-F5344CB8AC3E}">
        <p14:creationId xmlns:p14="http://schemas.microsoft.com/office/powerpoint/2010/main" val="112240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064" y="577602"/>
            <a:ext cx="9679324" cy="8040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Antecedentes normativos: 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6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Real Decreto Ley 6/2019, de 1 de marzo,</a:t>
            </a:r>
            <a:r>
              <a:rPr lang="es-ES" sz="1600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de medidas urgentes para garantía de la igualdad de trato y oportunidades entre mujeres y hombres en el empleo y la ocupación</a:t>
            </a:r>
            <a:r>
              <a:rPr lang="es-ES" sz="2800" dirty="0"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2800" dirty="0"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es-ES" sz="2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281" y="5813217"/>
            <a:ext cx="8970116" cy="719785"/>
          </a:xfrm>
          <a:ln w="12700" cmpd="dbl">
            <a:noFill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1400" b="1" dirty="0">
                <a:effectLst/>
                <a:latin typeface="Poppins" panose="00000500000000000000" pitchFamily="2" charset="0"/>
                <a:ea typeface="MS Mincho" panose="02020609040205080304" pitchFamily="49" charset="-128"/>
                <a:cs typeface="Poppins" panose="00000500000000000000" pitchFamily="2" charset="0"/>
              </a:rPr>
              <a:t>Este Real Decreto-ley emplazaba a un </a:t>
            </a:r>
            <a:r>
              <a:rPr lang="es-CO" sz="1400" b="1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MS Mincho" panose="02020609040205080304" pitchFamily="49" charset="-128"/>
                <a:cs typeface="Poppins" panose="00000500000000000000" pitchFamily="2" charset="0"/>
              </a:rPr>
              <a:t>desarrollo reglamentario posterior </a:t>
            </a:r>
          </a:p>
          <a:p>
            <a:pPr marL="0" indent="0" algn="ctr">
              <a:buNone/>
            </a:pPr>
            <a:r>
              <a:rPr lang="es-CO" sz="1400" b="1" dirty="0">
                <a:effectLst/>
                <a:latin typeface="Poppins" panose="00000500000000000000" pitchFamily="2" charset="0"/>
                <a:ea typeface="MS Mincho" panose="02020609040205080304" pitchFamily="49" charset="-128"/>
                <a:cs typeface="Poppins" panose="00000500000000000000" pitchFamily="2" charset="0"/>
              </a:rPr>
              <a:t>en </a:t>
            </a:r>
            <a:r>
              <a:rPr lang="es-CO" sz="1400" b="1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MS Mincho" panose="02020609040205080304" pitchFamily="49" charset="-128"/>
                <a:cs typeface="Poppins" panose="00000500000000000000" pitchFamily="2" charset="0"/>
              </a:rPr>
              <a:t>6 meses</a:t>
            </a:r>
            <a:endParaRPr lang="es-ES" sz="1400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4EE057E-E97B-4620-BA84-87640330C781}"/>
              </a:ext>
            </a:extLst>
          </p:cNvPr>
          <p:cNvSpPr txBox="1"/>
          <p:nvPr/>
        </p:nvSpPr>
        <p:spPr>
          <a:xfrm>
            <a:off x="2612281" y="1584506"/>
            <a:ext cx="8549264" cy="379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0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ES_tradnl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Reducción del umbral </a:t>
            </a:r>
            <a:r>
              <a:rPr lang="es-ES_tradnl" sz="1200" b="1" dirty="0">
                <a:latin typeface="Poppins" panose="00000500000000000000" pitchFamily="2" charset="0"/>
                <a:cs typeface="Poppins" panose="00000500000000000000" pitchFamily="2" charset="0"/>
              </a:rPr>
              <a:t>a partir del cual es obligatorio</a:t>
            </a:r>
            <a:r>
              <a:rPr lang="es-CO" sz="1200" b="1" dirty="0">
                <a:latin typeface="Poppins" panose="00000500000000000000" pitchFamily="2" charset="0"/>
                <a:cs typeface="Poppins" panose="00000500000000000000" pitchFamily="2" charset="0"/>
              </a:rPr>
              <a:t> negociar un </a:t>
            </a:r>
            <a:r>
              <a:rPr lang="es-CO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 de igualdad</a:t>
            </a:r>
            <a:r>
              <a:rPr lang="es-CO" sz="12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endParaRPr lang="es-ES" sz="1200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914389" lvl="1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7 de marzo de 2020               empresas de más de 150 trabajadores.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914389" lvl="1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7 de marzo de 2021                 las de más de 100 trabajadores.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914389" lvl="1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7 de marzo de 2022                las de más de 50 trabajadores.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189" lvl="0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La </a:t>
            </a:r>
            <a:r>
              <a:rPr lang="es-CO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obligación de negociar </a:t>
            </a:r>
            <a:r>
              <a:rPr lang="es-CO" sz="1200" b="1" dirty="0">
                <a:latin typeface="Poppins" panose="00000500000000000000" pitchFamily="2" charset="0"/>
                <a:cs typeface="Poppins" panose="00000500000000000000" pitchFamily="2" charset="0"/>
              </a:rPr>
              <a:t>tanto el diagnóstico como las medidas </a:t>
            </a: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del Plan de igualdad.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189" lvl="0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La </a:t>
            </a:r>
            <a:r>
              <a:rPr lang="es-CO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obligación de registrar los planes de igualdad </a:t>
            </a: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en el Registro de convenios y acuerdos colectivos de trabajo.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189" lvl="0" indent="-457189" algn="just" defTabSz="609585" fontAlgn="base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Poppins" panose="00000500000000000000" pitchFamily="2" charset="0"/>
              <a:buChar char="­"/>
            </a:pP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La </a:t>
            </a:r>
            <a:r>
              <a:rPr lang="es-CO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obligación</a:t>
            </a:r>
            <a:r>
              <a:rPr lang="es-CO" sz="1200" b="1" dirty="0">
                <a:latin typeface="Poppins" panose="00000500000000000000" pitchFamily="2" charset="0"/>
                <a:cs typeface="Poppins" panose="00000500000000000000" pitchFamily="2" charset="0"/>
              </a:rPr>
              <a:t> de todas las empresas</a:t>
            </a: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, desde 8 de marzo de 2019, de llevar un </a:t>
            </a:r>
            <a:r>
              <a:rPr lang="es-CO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registro c</a:t>
            </a:r>
            <a:r>
              <a:rPr lang="es-CO" sz="1200" b="1" dirty="0">
                <a:latin typeface="Poppins" panose="00000500000000000000" pitchFamily="2" charset="0"/>
                <a:cs typeface="Poppins" panose="00000500000000000000" pitchFamily="2" charset="0"/>
              </a:rPr>
              <a:t>on los valores medios de salarios, complementos salariales y percepciones extrasalariales, desagregados por sexo y distribuidos por grupos profesionales, categorías profesionales o puestos de trabajo iguales o de igual valo</a:t>
            </a:r>
            <a:r>
              <a:rPr lang="es-CO" sz="1200" dirty="0">
                <a:latin typeface="Poppins" panose="00000500000000000000" pitchFamily="2" charset="0"/>
                <a:cs typeface="Poppins" panose="00000500000000000000" pitchFamily="2" charset="0"/>
              </a:rPr>
              <a:t>r. (Artículo 28.2 ET)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A1BB93B5-5910-4927-9BD7-7936895CADE9}"/>
              </a:ext>
            </a:extLst>
          </p:cNvPr>
          <p:cNvCxnSpPr>
            <a:cxnSpLocks/>
          </p:cNvCxnSpPr>
          <p:nvPr/>
        </p:nvCxnSpPr>
        <p:spPr>
          <a:xfrm>
            <a:off x="2534222" y="1691135"/>
            <a:ext cx="0" cy="4787724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lecha: a la derecha con bandas 5">
            <a:extLst>
              <a:ext uri="{FF2B5EF4-FFF2-40B4-BE49-F238E27FC236}">
                <a16:creationId xmlns:a16="http://schemas.microsoft.com/office/drawing/2014/main" xmlns="" id="{0E1C4D95-9DF8-42CE-9E68-B5C37CF729FD}"/>
              </a:ext>
            </a:extLst>
          </p:cNvPr>
          <p:cNvSpPr/>
          <p:nvPr/>
        </p:nvSpPr>
        <p:spPr>
          <a:xfrm>
            <a:off x="5200595" y="2055921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: a la derecha con bandas 10">
            <a:extLst>
              <a:ext uri="{FF2B5EF4-FFF2-40B4-BE49-F238E27FC236}">
                <a16:creationId xmlns:a16="http://schemas.microsoft.com/office/drawing/2014/main" xmlns="" id="{CCC85B04-AB57-4B77-858F-64E7283F3E38}"/>
              </a:ext>
            </a:extLst>
          </p:cNvPr>
          <p:cNvSpPr/>
          <p:nvPr/>
        </p:nvSpPr>
        <p:spPr>
          <a:xfrm>
            <a:off x="5200594" y="2841636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: a la derecha con bandas 14">
            <a:extLst>
              <a:ext uri="{FF2B5EF4-FFF2-40B4-BE49-F238E27FC236}">
                <a16:creationId xmlns:a16="http://schemas.microsoft.com/office/drawing/2014/main" xmlns="" id="{EED6730D-98B4-42B8-961C-4932B13BDD0C}"/>
              </a:ext>
            </a:extLst>
          </p:cNvPr>
          <p:cNvSpPr/>
          <p:nvPr/>
        </p:nvSpPr>
        <p:spPr>
          <a:xfrm>
            <a:off x="5200595" y="2437371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9C7DD202-4557-4304-835F-6933C0CD4173}"/>
              </a:ext>
            </a:extLst>
          </p:cNvPr>
          <p:cNvSpPr txBox="1"/>
          <p:nvPr/>
        </p:nvSpPr>
        <p:spPr>
          <a:xfrm>
            <a:off x="3113872" y="5763789"/>
            <a:ext cx="594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¡!</a:t>
            </a:r>
          </a:p>
        </p:txBody>
      </p:sp>
      <p:sp>
        <p:nvSpPr>
          <p:cNvPr id="20" name="Flecha: a la derecha con bandas 19">
            <a:extLst>
              <a:ext uri="{FF2B5EF4-FFF2-40B4-BE49-F238E27FC236}">
                <a16:creationId xmlns:a16="http://schemas.microsoft.com/office/drawing/2014/main" xmlns="" id="{B357E342-CCC2-4954-95D0-52420812E441}"/>
              </a:ext>
            </a:extLst>
          </p:cNvPr>
          <p:cNvSpPr/>
          <p:nvPr/>
        </p:nvSpPr>
        <p:spPr>
          <a:xfrm rot="5400000">
            <a:off x="6840685" y="4735385"/>
            <a:ext cx="361977" cy="1694831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31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330" y="148518"/>
            <a:ext cx="10288936" cy="804012"/>
          </a:xfrm>
        </p:spPr>
        <p:txBody>
          <a:bodyPr>
            <a:noAutofit/>
          </a:bodyPr>
          <a:lstStyle/>
          <a:p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Claves RD 902/2020: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259989" y="1462896"/>
            <a:ext cx="9322411" cy="4667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_tradnl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Ámbito de aplicación </a:t>
            </a:r>
            <a:r>
              <a:rPr lang="es-ES_tradnl" sz="16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2 RD 902/2020).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_tradnl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Principio de transparencia retributiva </a:t>
            </a:r>
            <a:r>
              <a:rPr lang="es-ES_tradnl" sz="16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3 RD 902/2020).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_tradnl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Normas generales sobre registro retributivo</a:t>
            </a:r>
            <a:r>
              <a:rPr lang="es-ES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6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28 ET -redacción del RDL 6/2019- y Arts. 5 y 6 y DF4ª RD 902/2020).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" sz="1600" b="1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Auditoría interna retributiva de los planes de igualdad </a:t>
            </a:r>
            <a:r>
              <a:rPr lang="es-ES" sz="1600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(Arts. 46.2 y 6 LO 3/2007 y Arts. 7 y 8 y DA3ª RD 902/2020)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" sz="1600" b="1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Valoración de los puestos de trabajo en los convenios </a:t>
            </a:r>
            <a:r>
              <a:rPr lang="es-ES" sz="1600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(Art. 9 y DA1ª RD 902/2020). 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" sz="1600" b="1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Igualdad retributiva de personas trabajadoras a tiempo parcial </a:t>
            </a:r>
            <a:r>
              <a:rPr lang="es-ES" sz="1600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(Art. 11 RD 902/2020).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s-ES" sz="1600" b="1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Entrada en vigor </a:t>
            </a:r>
            <a:r>
              <a:rPr lang="es-ES" sz="1600" kern="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Poppins" panose="00000500000000000000" pitchFamily="2" charset="0"/>
                <a:cs typeface="Poppins" panose="00000500000000000000" pitchFamily="2" charset="0"/>
              </a:rPr>
              <a:t>(DF4ª RD 901/2020).</a:t>
            </a:r>
            <a:endParaRPr lang="es-ES_tradnl" sz="1600" kern="0" dirty="0"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600"/>
              </a:spcAft>
              <a:buSzPts val="1300"/>
              <a:buFont typeface="Arial"/>
              <a:buNone/>
            </a:pPr>
            <a:endParaRPr lang="es-ES_tradnl" sz="1600" kern="0" dirty="0"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600" kern="0" dirty="0"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600" kern="0" dirty="0"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083817" y="1151813"/>
            <a:ext cx="0" cy="4933507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31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69" y="103966"/>
            <a:ext cx="10939414" cy="804012"/>
          </a:xfrm>
        </p:spPr>
        <p:txBody>
          <a:bodyPr>
            <a:noAutofit/>
          </a:bodyPr>
          <a:lstStyle/>
          <a:p>
            <a:pPr marL="714375" indent="-7143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      Ámbito de aplicación 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_tradnl" sz="18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2 RD 902/2020).</a:t>
            </a: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841930" y="1300173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20000"/>
              </a:lnSpc>
              <a:spcAft>
                <a:spcPts val="600"/>
              </a:spcAft>
              <a:buFontTx/>
              <a:buChar char="­"/>
            </a:pPr>
            <a:endParaRPr lang="es-ES" sz="1400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SzPts val="1300"/>
              <a:buFontTx/>
              <a:buChar char="-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600"/>
              </a:spcAft>
              <a:buSzPts val="1300"/>
              <a:buFont typeface="Arial"/>
              <a:buNone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796199" y="1717589"/>
            <a:ext cx="0" cy="2804984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67490E8-D47B-48A5-BD82-551985657D4F}"/>
              </a:ext>
            </a:extLst>
          </p:cNvPr>
          <p:cNvSpPr txBox="1"/>
          <p:nvPr/>
        </p:nvSpPr>
        <p:spPr>
          <a:xfrm>
            <a:off x="3158441" y="1717589"/>
            <a:ext cx="7900354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/>
              <a:t>Á</a:t>
            </a:r>
            <a:r>
              <a:rPr lang="es-ES" sz="2000" dirty="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mbito de las </a:t>
            </a:r>
            <a:r>
              <a:rPr lang="es-ES" sz="2000" b="1" dirty="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relaciones laborales</a:t>
            </a:r>
            <a:r>
              <a:rPr lang="es-ES" sz="2000" dirty="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 reguladas en el </a:t>
            </a:r>
            <a:r>
              <a:rPr lang="es-ES" sz="2000" b="1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Estatuto de los Trabajadores.</a:t>
            </a:r>
          </a:p>
          <a:p>
            <a:pPr>
              <a:lnSpc>
                <a:spcPct val="150000"/>
              </a:lnSpc>
            </a:pPr>
            <a:endParaRPr lang="es-ES" sz="2000" b="1" dirty="0">
              <a:solidFill>
                <a:srgbClr val="0070C0"/>
              </a:solidFill>
              <a:latin typeface="Poppins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es-ES" sz="2000" b="1" dirty="0">
              <a:solidFill>
                <a:srgbClr val="0070C0"/>
              </a:solidFill>
              <a:latin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srgbClr val="0070C0"/>
                </a:solidFill>
                <a:latin typeface="Poppins" panose="00000500000000000000" pitchFamily="2" charset="0"/>
              </a:rPr>
              <a:t>Todas las empresas están obligadas a elaborar un registro retributivo a partir del primer trabajador.</a:t>
            </a:r>
          </a:p>
          <a:p>
            <a:pPr algn="just">
              <a:lnSpc>
                <a:spcPct val="150000"/>
              </a:lnSpc>
            </a:pPr>
            <a:endParaRPr lang="es-ES" sz="2000" b="1" dirty="0">
              <a:solidFill>
                <a:srgbClr val="0070C0"/>
              </a:solidFill>
              <a:latin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srgbClr val="0070C0"/>
                </a:solidFill>
                <a:latin typeface="Poppins" panose="00000500000000000000" pitchFamily="2" charset="0"/>
              </a:rPr>
              <a:t>Estarán incluidos en el registro retributivo todos los trabajadores pertenecientes al ámbito de aplicación del ET.</a:t>
            </a:r>
          </a:p>
          <a:p>
            <a:pPr>
              <a:lnSpc>
                <a:spcPct val="150000"/>
              </a:lnSpc>
            </a:pP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xmlns="" id="{3B3476DA-8833-4B30-B977-A220D9A4AB43}"/>
              </a:ext>
            </a:extLst>
          </p:cNvPr>
          <p:cNvSpPr/>
          <p:nvPr/>
        </p:nvSpPr>
        <p:spPr>
          <a:xfrm>
            <a:off x="6484719" y="2959769"/>
            <a:ext cx="469232" cy="46923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79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69" y="103966"/>
            <a:ext cx="10939414" cy="804012"/>
          </a:xfrm>
        </p:spPr>
        <p:txBody>
          <a:bodyPr>
            <a:noAutofit/>
          </a:bodyPr>
          <a:lstStyle/>
          <a:p>
            <a:pPr marL="714375" indent="-7143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      Principio de transparencia retributiva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_tradnl" sz="18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3 RD 902/2020).</a:t>
            </a: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841930" y="1300173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20000"/>
              </a:lnSpc>
              <a:spcAft>
                <a:spcPts val="600"/>
              </a:spcAft>
              <a:buFontTx/>
              <a:buChar char="­"/>
            </a:pPr>
            <a:endParaRPr lang="es-ES" sz="1400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SzPts val="1300"/>
              <a:buFontTx/>
              <a:buChar char="-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600"/>
              </a:spcAft>
              <a:buSzPts val="1300"/>
              <a:buFont typeface="Arial"/>
              <a:buNone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3597829" y="1459169"/>
            <a:ext cx="0" cy="4493942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67490E8-D47B-48A5-BD82-551985657D4F}"/>
              </a:ext>
            </a:extLst>
          </p:cNvPr>
          <p:cNvSpPr txBox="1"/>
          <p:nvPr/>
        </p:nvSpPr>
        <p:spPr>
          <a:xfrm>
            <a:off x="3764431" y="1964805"/>
            <a:ext cx="7464195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20000"/>
              </a:lnSpc>
              <a:spcAft>
                <a:spcPts val="600"/>
              </a:spcAft>
            </a:pPr>
            <a:r>
              <a:rPr lang="es-ES" sz="14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Aquél que permite obtener </a:t>
            </a: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información</a:t>
            </a:r>
            <a:r>
              <a:rPr lang="es-ES" sz="14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suficiente y significativa sobre el valor </a:t>
            </a:r>
            <a:r>
              <a:rPr lang="es-ES" sz="14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que se le atribuye a la </a:t>
            </a: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retribución</a:t>
            </a:r>
            <a:r>
              <a:rPr lang="es-ES" sz="14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de las personas trabajadoras </a:t>
            </a:r>
          </a:p>
          <a:p>
            <a:pPr algn="just" fontAlgn="base">
              <a:lnSpc>
                <a:spcPct val="120000"/>
              </a:lnSpc>
              <a:spcAft>
                <a:spcPts val="600"/>
              </a:spcAft>
            </a:pPr>
            <a:endParaRPr lang="es-ES" sz="1400" u="none" strike="noStrike" kern="0" spc="0" dirty="0">
              <a:effectLst/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just" fontAlgn="base">
              <a:lnSpc>
                <a:spcPct val="120000"/>
              </a:lnSpc>
              <a:spcAft>
                <a:spcPts val="600"/>
              </a:spcAft>
            </a:pPr>
            <a:endParaRPr lang="es-ES" sz="1400" u="none" strike="noStrike" kern="0" spc="0" dirty="0">
              <a:effectLst/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just" fontAlgn="base">
              <a:lnSpc>
                <a:spcPct val="120000"/>
              </a:lnSpc>
              <a:spcAft>
                <a:spcPts val="600"/>
              </a:spcAft>
            </a:pP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Empresas </a:t>
            </a:r>
            <a:r>
              <a:rPr lang="es-ES" sz="14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convenios colectivos</a:t>
            </a:r>
            <a:endParaRPr lang="es-ES" sz="1400" b="1" u="none" strike="noStrike" kern="0" spc="0" dirty="0">
              <a:effectLst/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 algn="just" fontAlgn="base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s-ES" sz="1400" b="1" kern="0" dirty="0"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just" fontAlgn="base">
              <a:lnSpc>
                <a:spcPct val="120000"/>
              </a:lnSpc>
              <a:spcAft>
                <a:spcPts val="600"/>
              </a:spcAft>
            </a:pPr>
            <a:endParaRPr lang="es-ES" sz="1400" kern="0" dirty="0"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registros retributivos</a:t>
            </a:r>
            <a:r>
              <a:rPr lang="es-ES" sz="14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sz="1400" u="none" strike="noStrike" kern="0" spc="0" dirty="0">
              <a:solidFill>
                <a:srgbClr val="0070C0"/>
              </a:solidFill>
              <a:effectLst/>
              <a:latin typeface="Poppins" panose="00000500000000000000" pitchFamily="2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auditoria retributiva;</a:t>
            </a:r>
          </a:p>
          <a:p>
            <a:pPr marL="285750" lvl="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4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sistema de</a:t>
            </a:r>
            <a:r>
              <a:rPr lang="es-ES" sz="14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valoración de puestos de trabajo</a:t>
            </a:r>
            <a:r>
              <a:rPr lang="es-ES" sz="14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lvl="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4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y el </a:t>
            </a:r>
            <a:r>
              <a:rPr lang="es-ES" sz="14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derecho de información </a:t>
            </a:r>
            <a:r>
              <a:rPr lang="es-ES" sz="14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de las personas trabajadoras</a:t>
            </a:r>
            <a:r>
              <a:rPr lang="es-ES" sz="14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s-ES" sz="1400" u="none" strike="noStrike" kern="0" spc="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Flecha: a la derecha con bandas 4">
            <a:extLst>
              <a:ext uri="{FF2B5EF4-FFF2-40B4-BE49-F238E27FC236}">
                <a16:creationId xmlns:a16="http://schemas.microsoft.com/office/drawing/2014/main" xmlns="" id="{0C7837A1-9B21-4034-AA5B-908C17B6777F}"/>
              </a:ext>
            </a:extLst>
          </p:cNvPr>
          <p:cNvSpPr/>
          <p:nvPr/>
        </p:nvSpPr>
        <p:spPr>
          <a:xfrm rot="5400000">
            <a:off x="7030385" y="2510183"/>
            <a:ext cx="265163" cy="675166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95F4B94E-95C2-4086-A2CB-9A98531FFBA0}"/>
              </a:ext>
            </a:extLst>
          </p:cNvPr>
          <p:cNvSpPr txBox="1"/>
          <p:nvPr/>
        </p:nvSpPr>
        <p:spPr>
          <a:xfrm>
            <a:off x="1450852" y="1969101"/>
            <a:ext cx="1654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¿QUÉ ES?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8A8313FA-A674-4691-8FE9-EA9C10269A09}"/>
              </a:ext>
            </a:extLst>
          </p:cNvPr>
          <p:cNvSpPr txBox="1"/>
          <p:nvPr/>
        </p:nvSpPr>
        <p:spPr>
          <a:xfrm>
            <a:off x="1450852" y="3209555"/>
            <a:ext cx="2146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¿QUIÉN LO APLICA?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24D1854-2CC3-4940-8F9B-682BA71A1941}"/>
              </a:ext>
            </a:extLst>
          </p:cNvPr>
          <p:cNvSpPr txBox="1"/>
          <p:nvPr/>
        </p:nvSpPr>
        <p:spPr>
          <a:xfrm>
            <a:off x="1450846" y="4231387"/>
            <a:ext cx="1980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0070C0"/>
                </a:solidFill>
              </a:rPr>
              <a:t>¿</a:t>
            </a:r>
            <a:r>
              <a:rPr lang="es-ES" sz="16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CÓMO</a:t>
            </a:r>
            <a:r>
              <a:rPr lang="es-ES" sz="16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9" name="Flecha: a la derecha con bandas 18">
            <a:extLst>
              <a:ext uri="{FF2B5EF4-FFF2-40B4-BE49-F238E27FC236}">
                <a16:creationId xmlns:a16="http://schemas.microsoft.com/office/drawing/2014/main" xmlns="" id="{D0FA68AC-F1E3-4EFF-A80A-304BA63D9789}"/>
              </a:ext>
            </a:extLst>
          </p:cNvPr>
          <p:cNvSpPr/>
          <p:nvPr/>
        </p:nvSpPr>
        <p:spPr>
          <a:xfrm rot="5400000">
            <a:off x="7030384" y="3551717"/>
            <a:ext cx="265163" cy="675166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55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69" y="282382"/>
            <a:ext cx="10091930" cy="804012"/>
          </a:xfrm>
        </p:spPr>
        <p:txBody>
          <a:bodyPr>
            <a:noAutofit/>
          </a:bodyPr>
          <a:lstStyle/>
          <a:p>
            <a:pPr marL="714375" indent="-7143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      Normas generales sobre registro retributivo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8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28 ET -redacción del RDL 6/2019- y Arts. 5 y 6 y DF4ª RD 902/2020).</a:t>
            </a:r>
            <a:r>
              <a:rPr lang="es-ES" sz="18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18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211" y="2308705"/>
            <a:ext cx="5936166" cy="550856"/>
          </a:xfrm>
        </p:spPr>
        <p:txBody>
          <a:bodyPr>
            <a:normAutofit/>
          </a:bodyPr>
          <a:lstStyle/>
          <a:p>
            <a:pPr marL="268288" indent="-268288"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previa a su elaboración/modificación.</a:t>
            </a:r>
          </a:p>
          <a:p>
            <a:pPr marL="268288" indent="-268288"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al – 10 días antelación.</a:t>
            </a:r>
          </a:p>
          <a:p>
            <a:pPr marL="0" indent="0">
              <a:buNone/>
            </a:pPr>
            <a:endParaRPr lang="es-ES" sz="1200" dirty="0"/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841930" y="1300173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20000"/>
              </a:lnSpc>
              <a:spcAft>
                <a:spcPts val="600"/>
              </a:spcAft>
              <a:buFontTx/>
              <a:buChar char="­"/>
            </a:pPr>
            <a:endParaRPr lang="es-ES" sz="1400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SzPts val="1300"/>
              <a:buFontTx/>
              <a:buChar char="-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600"/>
              </a:spcAft>
              <a:buSzPts val="1300"/>
              <a:buFont typeface="Arial"/>
              <a:buNone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662386" y="1300173"/>
            <a:ext cx="0" cy="5290198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67490E8-D47B-48A5-BD82-551985657D4F}"/>
              </a:ext>
            </a:extLst>
          </p:cNvPr>
          <p:cNvSpPr txBox="1"/>
          <p:nvPr/>
        </p:nvSpPr>
        <p:spPr>
          <a:xfrm>
            <a:off x="2712638" y="1506870"/>
            <a:ext cx="8304765" cy="428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Obligatorio             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 TODAS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las empresas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(desde el 8/03/19 con el RDL 6/2019). Aplica a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TODA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la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plantilla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Período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temporal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           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año natural</a:t>
            </a: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Obligación de consulta a la RLT</a:t>
            </a: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Formato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 del registro              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opcional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 el modelo de las Webs del MITES y del MI</a:t>
            </a: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ts val="14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Acceso al contenido del registro</a:t>
            </a: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 indent="-457200">
              <a:lnSpc>
                <a:spcPts val="1400"/>
              </a:lnSpc>
              <a:spcAft>
                <a:spcPts val="600"/>
              </a:spcAft>
            </a:pP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 indent="-457200">
              <a:lnSpc>
                <a:spcPts val="1400"/>
              </a:lnSpc>
              <a:spcAft>
                <a:spcPts val="600"/>
              </a:spcAft>
            </a:pP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 indent="-457200">
              <a:lnSpc>
                <a:spcPts val="1400"/>
              </a:lnSpc>
              <a:spcAft>
                <a:spcPts val="600"/>
              </a:spcAft>
            </a:pP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57188" lvl="1" indent="-357188">
              <a:lnSpc>
                <a:spcPct val="15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DOS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clases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 registro retributivo</a:t>
            </a:r>
            <a:r>
              <a:rPr lang="es-ES" sz="12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814388" lvl="2" indent="-357188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Empresas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sin obligación de elaborar un PI.</a:t>
            </a:r>
          </a:p>
          <a:p>
            <a:pPr marL="814388" lvl="2" indent="-357188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Empresas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con obligación de elaborar un PI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Flecha: a la derecha con bandas 4">
            <a:extLst>
              <a:ext uri="{FF2B5EF4-FFF2-40B4-BE49-F238E27FC236}">
                <a16:creationId xmlns:a16="http://schemas.microsoft.com/office/drawing/2014/main" xmlns="" id="{79E22BF1-C642-41C6-A06A-8EDA154749BD}"/>
              </a:ext>
            </a:extLst>
          </p:cNvPr>
          <p:cNvSpPr/>
          <p:nvPr/>
        </p:nvSpPr>
        <p:spPr>
          <a:xfrm>
            <a:off x="4660212" y="1920045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: a la derecha con bandas 10">
            <a:extLst>
              <a:ext uri="{FF2B5EF4-FFF2-40B4-BE49-F238E27FC236}">
                <a16:creationId xmlns:a16="http://schemas.microsoft.com/office/drawing/2014/main" xmlns="" id="{D37DE1D7-A074-428D-BD81-151D692DC674}"/>
              </a:ext>
            </a:extLst>
          </p:cNvPr>
          <p:cNvSpPr/>
          <p:nvPr/>
        </p:nvSpPr>
        <p:spPr>
          <a:xfrm>
            <a:off x="5671048" y="2424928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: a la derecha con bandas 12">
            <a:extLst>
              <a:ext uri="{FF2B5EF4-FFF2-40B4-BE49-F238E27FC236}">
                <a16:creationId xmlns:a16="http://schemas.microsoft.com/office/drawing/2014/main" xmlns="" id="{5891D303-8AFE-411F-B081-6C4F6C2D8457}"/>
              </a:ext>
            </a:extLst>
          </p:cNvPr>
          <p:cNvSpPr/>
          <p:nvPr/>
        </p:nvSpPr>
        <p:spPr>
          <a:xfrm>
            <a:off x="4888361" y="2925206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xmlns="" id="{AE5C99FC-A218-463D-B6FD-F80A0F6E1EA4}"/>
              </a:ext>
            </a:extLst>
          </p:cNvPr>
          <p:cNvSpPr txBox="1">
            <a:spLocks/>
          </p:cNvSpPr>
          <p:nvPr/>
        </p:nvSpPr>
        <p:spPr>
          <a:xfrm>
            <a:off x="5398003" y="3373587"/>
            <a:ext cx="4087008" cy="1183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SÍ RLT           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derecho al contenido íntegro</a:t>
            </a:r>
          </a:p>
          <a:p>
            <a:pPr marL="357188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NO RLT         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sólo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diferencias % en </a:t>
            </a:r>
          </a:p>
          <a:p>
            <a:pPr marL="1438275" lvl="1" indent="-277813">
              <a:lnSpc>
                <a:spcPct val="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promedios retribuciones</a:t>
            </a:r>
            <a:endParaRPr lang="es-ES" sz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xmlns="" id="{6915C217-9738-4047-A4F4-73CCC3C52D07}"/>
              </a:ext>
            </a:extLst>
          </p:cNvPr>
          <p:cNvSpPr/>
          <p:nvPr/>
        </p:nvSpPr>
        <p:spPr>
          <a:xfrm>
            <a:off x="5702111" y="3284866"/>
            <a:ext cx="113827" cy="1409867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: a la derecha con bandas 27">
            <a:extLst>
              <a:ext uri="{FF2B5EF4-FFF2-40B4-BE49-F238E27FC236}">
                <a16:creationId xmlns:a16="http://schemas.microsoft.com/office/drawing/2014/main" xmlns="" id="{1A29A67D-058C-48C2-9239-EE588A7931BC}"/>
              </a:ext>
            </a:extLst>
          </p:cNvPr>
          <p:cNvSpPr/>
          <p:nvPr/>
        </p:nvSpPr>
        <p:spPr>
          <a:xfrm>
            <a:off x="6434476" y="3922869"/>
            <a:ext cx="151336" cy="162686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1DD2F723-70BC-497A-A70B-D4E77ED97B58}"/>
              </a:ext>
            </a:extLst>
          </p:cNvPr>
          <p:cNvSpPr txBox="1"/>
          <p:nvPr/>
        </p:nvSpPr>
        <p:spPr>
          <a:xfrm>
            <a:off x="8702532" y="3806289"/>
            <a:ext cx="2701827" cy="10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lvl="2" indent="-1778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NO cifras absolutas</a:t>
            </a:r>
          </a:p>
          <a:p>
            <a:pPr marL="177800" lvl="2" indent="-177800">
              <a:lnSpc>
                <a:spcPct val="12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DESAGREGACIÓN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: naturaleza percepción y clasificación profesional</a:t>
            </a:r>
            <a:endParaRPr lang="es-ES" sz="1200" dirty="0"/>
          </a:p>
        </p:txBody>
      </p:sp>
      <p:sp>
        <p:nvSpPr>
          <p:cNvPr id="31" name="Abrir llave 30">
            <a:extLst>
              <a:ext uri="{FF2B5EF4-FFF2-40B4-BE49-F238E27FC236}">
                <a16:creationId xmlns:a16="http://schemas.microsoft.com/office/drawing/2014/main" xmlns="" id="{0AA0088A-5A1A-489B-AFD8-866291888F35}"/>
              </a:ext>
            </a:extLst>
          </p:cNvPr>
          <p:cNvSpPr/>
          <p:nvPr/>
        </p:nvSpPr>
        <p:spPr>
          <a:xfrm>
            <a:off x="8663809" y="3789467"/>
            <a:ext cx="113827" cy="970264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B6E4BED3-6556-41E6-B5B2-86E0DB30208C}"/>
              </a:ext>
            </a:extLst>
          </p:cNvPr>
          <p:cNvSpPr txBox="1"/>
          <p:nvPr/>
        </p:nvSpPr>
        <p:spPr>
          <a:xfrm>
            <a:off x="7051158" y="5204943"/>
            <a:ext cx="4499217" cy="1250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clasificación de los niveles retributivos debe hacerse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agrupando los puestos de igual valor;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obligación de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justificar las diferencias salariales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del </a:t>
            </a:r>
            <a:r>
              <a:rPr lang="es-ES" sz="1200" b="1" dirty="0">
                <a:latin typeface="Poppins" panose="00000500000000000000" pitchFamily="2" charset="0"/>
                <a:cs typeface="Poppins" panose="00000500000000000000" pitchFamily="2" charset="0"/>
              </a:rPr>
              <a:t>25% o más </a:t>
            </a:r>
            <a:r>
              <a:rPr lang="es-ES" sz="1200" dirty="0">
                <a:latin typeface="Poppins" panose="00000500000000000000" pitchFamily="2" charset="0"/>
                <a:cs typeface="Poppins" panose="00000500000000000000" pitchFamily="2" charset="0"/>
              </a:rPr>
              <a:t>(Art. 28,3 ET )</a:t>
            </a:r>
            <a:endParaRPr lang="es-ES" sz="1200" dirty="0"/>
          </a:p>
        </p:txBody>
      </p:sp>
      <p:sp>
        <p:nvSpPr>
          <p:cNvPr id="34" name="Abrir llave 33">
            <a:extLst>
              <a:ext uri="{FF2B5EF4-FFF2-40B4-BE49-F238E27FC236}">
                <a16:creationId xmlns:a16="http://schemas.microsoft.com/office/drawing/2014/main" xmlns="" id="{4FB6234D-5B1C-4B73-AAD0-2E89C14DD3F6}"/>
              </a:ext>
            </a:extLst>
          </p:cNvPr>
          <p:cNvSpPr/>
          <p:nvPr/>
        </p:nvSpPr>
        <p:spPr>
          <a:xfrm>
            <a:off x="6995411" y="5222213"/>
            <a:ext cx="55748" cy="1250535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Flecha: a la derecha con bandas 35">
            <a:extLst>
              <a:ext uri="{FF2B5EF4-FFF2-40B4-BE49-F238E27FC236}">
                <a16:creationId xmlns:a16="http://schemas.microsoft.com/office/drawing/2014/main" xmlns="" id="{03A2954C-60EA-49D9-B6A1-12B07CA1B8E6}"/>
              </a:ext>
            </a:extLst>
          </p:cNvPr>
          <p:cNvSpPr/>
          <p:nvPr/>
        </p:nvSpPr>
        <p:spPr>
          <a:xfrm>
            <a:off x="4110083" y="1506870"/>
            <a:ext cx="265163" cy="235149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Flecha: a la derecha con bandas 37">
            <a:extLst>
              <a:ext uri="{FF2B5EF4-FFF2-40B4-BE49-F238E27FC236}">
                <a16:creationId xmlns:a16="http://schemas.microsoft.com/office/drawing/2014/main" xmlns="" id="{0CBF93CE-E55F-461B-A72A-4DBFB2331720}"/>
              </a:ext>
            </a:extLst>
          </p:cNvPr>
          <p:cNvSpPr/>
          <p:nvPr/>
        </p:nvSpPr>
        <p:spPr>
          <a:xfrm>
            <a:off x="6412173" y="3479952"/>
            <a:ext cx="151336" cy="162686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5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xmlns="" id="{8A27BD93-D0DE-481C-8854-1B4214760AA5}"/>
              </a:ext>
            </a:extLst>
          </p:cNvPr>
          <p:cNvSpPr txBox="1">
            <a:spLocks/>
          </p:cNvSpPr>
          <p:nvPr/>
        </p:nvSpPr>
        <p:spPr>
          <a:xfrm>
            <a:off x="2841930" y="1300173"/>
            <a:ext cx="7679546" cy="5151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20000"/>
              </a:lnSpc>
              <a:spcAft>
                <a:spcPts val="600"/>
              </a:spcAft>
              <a:buFontTx/>
              <a:buChar char="­"/>
            </a:pPr>
            <a:endParaRPr lang="es-ES" sz="1400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fontAlgn="base">
              <a:lnSpc>
                <a:spcPct val="150000"/>
              </a:lnSpc>
              <a:spcAft>
                <a:spcPts val="600"/>
              </a:spcAft>
              <a:buSzPts val="1300"/>
              <a:buFontTx/>
              <a:buChar char="-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 fontAlgn="base">
              <a:lnSpc>
                <a:spcPct val="120000"/>
              </a:lnSpc>
              <a:spcAft>
                <a:spcPts val="600"/>
              </a:spcAft>
              <a:buSzPts val="1300"/>
              <a:buFont typeface="Arial"/>
              <a:buNone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_tradnl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09564" indent="-285750" fontAlgn="base">
              <a:lnSpc>
                <a:spcPct val="120000"/>
              </a:lnSpc>
              <a:spcAft>
                <a:spcPts val="600"/>
              </a:spcAft>
              <a:buSzPts val="1300"/>
              <a:buFont typeface="Poppins" panose="00000500000000000000" pitchFamily="2" charset="0"/>
              <a:buChar char="−"/>
            </a:pPr>
            <a:endParaRPr lang="es-ES" sz="1400" kern="0" dirty="0">
              <a:solidFill>
                <a:schemeClr val="tx1">
                  <a:lumMod val="75000"/>
                </a:schemeClr>
              </a:solidFill>
              <a:uFill>
                <a:solidFill>
                  <a:srgbClr val="000000"/>
                </a:solidFill>
              </a:u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846209" y="1178439"/>
            <a:ext cx="0" cy="2710159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67490E8-D47B-48A5-BD82-551985657D4F}"/>
              </a:ext>
            </a:extLst>
          </p:cNvPr>
          <p:cNvSpPr txBox="1"/>
          <p:nvPr/>
        </p:nvSpPr>
        <p:spPr>
          <a:xfrm>
            <a:off x="2893405" y="1434915"/>
            <a:ext cx="8111401" cy="1834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Obligatorio</a:t>
            </a:r>
            <a:r>
              <a:rPr lang="es-ES" sz="12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para </a:t>
            </a:r>
            <a:r>
              <a:rPr lang="es-ES" sz="12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TODAS las empresas </a:t>
            </a:r>
            <a:r>
              <a:rPr lang="es-ES" sz="1200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desde el 8 de marzo de 2019 (RDL 6/2019).</a:t>
            </a:r>
          </a:p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Plazo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de 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6 meses para adaptar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los registros salariales.</a:t>
            </a:r>
          </a:p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endParaRPr lang="es-ES" sz="1200" b="1" kern="0" dirty="0">
              <a:solidFill>
                <a:srgbClr val="0070C0"/>
              </a:solidFill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algn="just" fontAlgn="base">
              <a:lnSpc>
                <a:spcPct val="120000"/>
              </a:lnSpc>
              <a:spcAft>
                <a:spcPts val="600"/>
              </a:spcAft>
            </a:pPr>
            <a:endParaRPr lang="es-ES" sz="500" b="1" kern="0" dirty="0">
              <a:solidFill>
                <a:srgbClr val="0070C0"/>
              </a:solidFill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algn="just" fontAlgn="base">
              <a:lnSpc>
                <a:spcPct val="120000"/>
              </a:lnSpc>
              <a:spcAft>
                <a:spcPts val="600"/>
              </a:spcAft>
            </a:pPr>
            <a:endParaRPr lang="es-ES" sz="500" b="1" kern="0" dirty="0">
              <a:solidFill>
                <a:srgbClr val="0070C0"/>
              </a:solidFill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algn="just" fontAlgn="base">
              <a:lnSpc>
                <a:spcPct val="120000"/>
              </a:lnSpc>
              <a:spcAft>
                <a:spcPts val="600"/>
              </a:spcAft>
              <a:tabLst>
                <a:tab pos="268288" algn="l"/>
              </a:tabLst>
            </a:pP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-	Contenido</a:t>
            </a:r>
            <a:endParaRPr lang="es-ES" sz="1200" kern="0" dirty="0"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endParaRPr lang="es-ES" sz="1200" u="none" strike="noStrike" kern="0" spc="0" dirty="0">
              <a:effectLst/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95F4B94E-95C2-4086-A2CB-9A98531FFBA0}"/>
              </a:ext>
            </a:extLst>
          </p:cNvPr>
          <p:cNvSpPr txBox="1"/>
          <p:nvPr/>
        </p:nvSpPr>
        <p:spPr>
          <a:xfrm>
            <a:off x="1187194" y="1769537"/>
            <a:ext cx="165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EMPRESAS </a:t>
            </a:r>
            <a:r>
              <a:rPr lang="es-ES" sz="1200" b="1" dirty="0">
                <a:solidFill>
                  <a:srgbClr val="0070C0"/>
                </a:solidFill>
                <a:highlight>
                  <a:srgbClr val="FFFF00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&lt;50 o &gt;50 no obligadas </a:t>
            </a: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 elaborar PI </a:t>
            </a:r>
            <a:r>
              <a:rPr lang="es-ES" sz="12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5)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C3831DF9-9484-46A6-B648-C70E39A1115F}"/>
              </a:ext>
            </a:extLst>
          </p:cNvPr>
          <p:cNvSpPr txBox="1">
            <a:spLocks/>
          </p:cNvSpPr>
          <p:nvPr/>
        </p:nvSpPr>
        <p:spPr>
          <a:xfrm>
            <a:off x="1795269" y="282382"/>
            <a:ext cx="10091930" cy="804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733" kern="1200">
                <a:solidFill>
                  <a:srgbClr val="0097D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4375" indent="-714375"/>
            <a:r>
              <a:rPr lang="es-ES" sz="2800" b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      Normas generales sobre registro retributivo</a:t>
            </a:r>
            <a:br>
              <a:rPr lang="es-ES" sz="2800" b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" sz="180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28 ET -redacción del RDL 6/2019- y Arts. 5 y 6 y DF4ª RD 902/2020).</a:t>
            </a:r>
            <a:r>
              <a:rPr lang="es-ES" sz="180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/>
            </a:r>
            <a:br>
              <a:rPr lang="es-ES" sz="180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8E0DBDA8-43FE-45D1-8950-0CA144841E3C}"/>
              </a:ext>
            </a:extLst>
          </p:cNvPr>
          <p:cNvSpPr txBox="1"/>
          <p:nvPr/>
        </p:nvSpPr>
        <p:spPr>
          <a:xfrm>
            <a:off x="4334898" y="2153760"/>
            <a:ext cx="7025134" cy="199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desglosado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</a:t>
            </a: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por sexo y en cada grupo profesional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,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categoría, nivel, puesto u otro sistema de clasificación profesional</a:t>
            </a:r>
          </a:p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desagregado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según la </a:t>
            </a: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naturaleza de la retribución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:</a:t>
            </a:r>
          </a:p>
          <a:p>
            <a:pPr marL="742950" lvl="1" indent="-285750" algn="just" fontAlgn="base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media aritmética y mediana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de lo percibido en concepto de salario;</a:t>
            </a:r>
          </a:p>
          <a:p>
            <a:pPr marL="742950" lvl="1" indent="-285750" algn="just" fontAlgn="base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complementos salariales;</a:t>
            </a:r>
          </a:p>
          <a:p>
            <a:pPr marL="742950" lvl="1" indent="-285750" algn="just" fontAlgn="base"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percepciones extrasalariales.</a:t>
            </a:r>
          </a:p>
          <a:p>
            <a:endParaRPr lang="es-ES" sz="1200" dirty="0"/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xmlns="" id="{10C3FADA-3786-43CB-93B9-457662B50F6B}"/>
              </a:ext>
            </a:extLst>
          </p:cNvPr>
          <p:cNvSpPr/>
          <p:nvPr/>
        </p:nvSpPr>
        <p:spPr>
          <a:xfrm>
            <a:off x="4279889" y="2025575"/>
            <a:ext cx="59288" cy="1885325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0430B45B-6D01-4497-9393-2043B8F0638B}"/>
              </a:ext>
            </a:extLst>
          </p:cNvPr>
          <p:cNvSpPr txBox="1"/>
          <p:nvPr/>
        </p:nvSpPr>
        <p:spPr>
          <a:xfrm>
            <a:off x="1246011" y="4832288"/>
            <a:ext cx="165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EMPRESAS </a:t>
            </a:r>
            <a:r>
              <a:rPr lang="es-ES" sz="1200" b="1" dirty="0">
                <a:solidFill>
                  <a:srgbClr val="0070C0"/>
                </a:solidFill>
                <a:highlight>
                  <a:srgbClr val="FFFF00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50 o &gt;50  obligadas</a:t>
            </a:r>
            <a:r>
              <a:rPr lang="es-ES" sz="12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 elaborar PI </a:t>
            </a:r>
            <a:r>
              <a:rPr lang="es-ES" sz="1200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6)</a:t>
            </a:r>
            <a:endParaRPr lang="es-ES" sz="1200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23E152DF-3626-4436-B6BF-F6A52A6782ED}"/>
              </a:ext>
            </a:extLst>
          </p:cNvPr>
          <p:cNvSpPr txBox="1"/>
          <p:nvPr/>
        </p:nvSpPr>
        <p:spPr>
          <a:xfrm>
            <a:off x="2900747" y="4182817"/>
            <a:ext cx="8582252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u="none" strike="noStrike" kern="0" spc="0" dirty="0"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Registro vinculado al PI</a:t>
            </a:r>
            <a:r>
              <a:rPr lang="es-ES" sz="1200" b="1" u="none" strike="noStrike" kern="0" spc="0" dirty="0">
                <a:solidFill>
                  <a:srgbClr val="0070C0"/>
                </a:solidFill>
                <a:effectLst/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sólo empresas que elaboren un PI.</a:t>
            </a:r>
          </a:p>
          <a:p>
            <a:pPr algn="just" fontAlgn="base">
              <a:lnSpc>
                <a:spcPct val="150000"/>
              </a:lnSpc>
              <a:spcAft>
                <a:spcPts val="600"/>
              </a:spcAft>
            </a:pPr>
            <a:endParaRPr lang="es-ES" sz="1200" kern="0" dirty="0"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marL="285750" indent="-285750" algn="just" fontAlgn="base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Contenido adicional</a:t>
            </a:r>
          </a:p>
          <a:p>
            <a:pPr marL="285750" indent="-285750" algn="just" fontAlgn="base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endParaRPr lang="es-ES" sz="1200" kern="0" dirty="0"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marL="285750" indent="-285750" algn="just" fontAlgn="base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endParaRPr lang="es-ES" sz="500" b="1" kern="0" dirty="0">
              <a:latin typeface="Poppins" panose="00000500000000000000" pitchFamily="2" charset="0"/>
              <a:ea typeface="Courier New" panose="02070309020205020404" pitchFamily="49" charset="0"/>
              <a:cs typeface="Poppins" panose="00000500000000000000" pitchFamily="2" charset="0"/>
            </a:endParaRPr>
          </a:p>
          <a:p>
            <a:pPr marL="285750" indent="-285750" algn="just" fontAlgn="base">
              <a:lnSpc>
                <a:spcPct val="15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Procedimiento de</a:t>
            </a: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valoración de puestos de trabajo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: </a:t>
            </a:r>
            <a:r>
              <a:rPr lang="es-ES" sz="1200" b="1" kern="0" dirty="0">
                <a:highlight>
                  <a:srgbClr val="FFFF00"/>
                </a:highlight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Orden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en  6 meses.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Potestativo. Podría presumir que con su uso se cumplen los requisitos RD 902/2020).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CF42248E-20B9-45CF-8AF2-E01C13D32776}"/>
              </a:ext>
            </a:extLst>
          </p:cNvPr>
          <p:cNvCxnSpPr>
            <a:cxnSpLocks/>
          </p:cNvCxnSpPr>
          <p:nvPr/>
        </p:nvCxnSpPr>
        <p:spPr>
          <a:xfrm flipH="1">
            <a:off x="2859952" y="4182817"/>
            <a:ext cx="11237" cy="2318345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xmlns="" id="{5B628518-9AF4-47A6-A48E-1D81A436F267}"/>
              </a:ext>
            </a:extLst>
          </p:cNvPr>
          <p:cNvSpPr txBox="1"/>
          <p:nvPr/>
        </p:nvSpPr>
        <p:spPr>
          <a:xfrm>
            <a:off x="2366691" y="5719845"/>
            <a:ext cx="594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¡!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F68F94A1-43C7-4E08-9C3B-6E508FF5FBC2}"/>
              </a:ext>
            </a:extLst>
          </p:cNvPr>
          <p:cNvSpPr txBox="1"/>
          <p:nvPr/>
        </p:nvSpPr>
        <p:spPr>
          <a:xfrm>
            <a:off x="5070988" y="4592630"/>
            <a:ext cx="6597396" cy="104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Medias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aritméticas y medianas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de las  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agrupaciones de los puestos de igual valor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, conforme a la valoración de los puestos de trabajo (Arts. 4 y 8.1.a).</a:t>
            </a:r>
          </a:p>
          <a:p>
            <a:pPr marL="268288" indent="-268288" algn="just" fontAlgn="base">
              <a:lnSpc>
                <a:spcPct val="120000"/>
              </a:lnSpc>
              <a:spcAft>
                <a:spcPts val="600"/>
              </a:spcAft>
              <a:buFont typeface="Poppins" panose="00000500000000000000" pitchFamily="2" charset="0"/>
              <a:buChar char="­"/>
            </a:pP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Si </a:t>
            </a:r>
            <a:r>
              <a:rPr lang="es-ES" sz="1200" b="1" kern="0" dirty="0">
                <a:solidFill>
                  <a:srgbClr val="0070C0"/>
                </a:solidFill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diferencia = o &gt; 25%    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 </a:t>
            </a:r>
            <a:r>
              <a:rPr lang="es-ES" sz="1200" b="1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justificación de que responde a motivos no relacionados con el sexo</a:t>
            </a:r>
            <a:r>
              <a:rPr lang="es-ES" sz="1200" kern="0" dirty="0">
                <a:latin typeface="Poppins" panose="00000500000000000000" pitchFamily="2" charset="0"/>
                <a:ea typeface="Courier New" panose="02070309020205020404" pitchFamily="49" charset="0"/>
                <a:cs typeface="Poppins" panose="00000500000000000000" pitchFamily="2" charset="0"/>
              </a:rPr>
              <a:t>. (Art. 28,3 ET)</a:t>
            </a:r>
            <a:endParaRPr lang="es-ES" sz="1200" dirty="0"/>
          </a:p>
        </p:txBody>
      </p:sp>
      <p:sp>
        <p:nvSpPr>
          <p:cNvPr id="38" name="Abrir llave 37">
            <a:extLst>
              <a:ext uri="{FF2B5EF4-FFF2-40B4-BE49-F238E27FC236}">
                <a16:creationId xmlns:a16="http://schemas.microsoft.com/office/drawing/2014/main" xmlns="" id="{8DDA667F-DD64-4896-8BCD-41FE0C648304}"/>
              </a:ext>
            </a:extLst>
          </p:cNvPr>
          <p:cNvSpPr/>
          <p:nvPr/>
        </p:nvSpPr>
        <p:spPr>
          <a:xfrm>
            <a:off x="5029200" y="4546056"/>
            <a:ext cx="45719" cy="118494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: a la derecha con bandas 39">
            <a:extLst>
              <a:ext uri="{FF2B5EF4-FFF2-40B4-BE49-F238E27FC236}">
                <a16:creationId xmlns:a16="http://schemas.microsoft.com/office/drawing/2014/main" xmlns="" id="{9E1AE59A-D630-4E3C-B3D2-D99BC40D5A0E}"/>
              </a:ext>
            </a:extLst>
          </p:cNvPr>
          <p:cNvSpPr/>
          <p:nvPr/>
        </p:nvSpPr>
        <p:spPr>
          <a:xfrm>
            <a:off x="7447902" y="5171685"/>
            <a:ext cx="268982" cy="178162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66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92492-07A6-4F00-B4EC-0AFB08AD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611" y="282333"/>
            <a:ext cx="10288936" cy="804012"/>
          </a:xfrm>
        </p:spPr>
        <p:txBody>
          <a:bodyPr>
            <a:noAutofit/>
          </a:bodyPr>
          <a:lstStyle/>
          <a:p>
            <a:pPr marL="803275" indent="-803275"/>
            <a: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      Auditoría interna retributiva de los planes de igualdad </a:t>
            </a:r>
            <a:br>
              <a:rPr lang="es-ES" sz="2800" b="1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s-ES_tradnl" sz="180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(Art. 46.2 y 6 LO 3/2007 y Arts. 7 y 8 y DA3ª del RD 202/2020).</a:t>
            </a:r>
            <a:endParaRPr lang="es-ES" sz="1800" b="1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6FC59-84AB-4F5C-8F2B-6B5A724A4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3563" y="5101786"/>
            <a:ext cx="8140389" cy="635619"/>
          </a:xfrm>
        </p:spPr>
        <p:txBody>
          <a:bodyPr/>
          <a:lstStyle/>
          <a:p>
            <a:pPr marL="0" indent="0" algn="ctr">
              <a:buNone/>
            </a:pPr>
            <a:r>
              <a:rPr lang="es-ES" sz="1400" b="1" dirty="0">
                <a:latin typeface="Poppins" panose="00000500000000000000" pitchFamily="2" charset="0"/>
              </a:rPr>
              <a:t>El Instituto de la Mujer y para la Igualdad de Oportunidades elaboración, junto con las OOEE y OOSS, una </a:t>
            </a:r>
            <a:r>
              <a:rPr lang="es-ES" sz="1400" b="1" dirty="0">
                <a:solidFill>
                  <a:srgbClr val="0070C0"/>
                </a:solidFill>
                <a:highlight>
                  <a:srgbClr val="FFFF00"/>
                </a:highlight>
                <a:latin typeface="Poppins" panose="00000500000000000000" pitchFamily="2" charset="0"/>
              </a:rPr>
              <a:t>guía técnica de valoración de puestos de trabajo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5C9A178-1492-4FD6-B359-3059750B95DE}"/>
              </a:ext>
            </a:extLst>
          </p:cNvPr>
          <p:cNvCxnSpPr>
            <a:cxnSpLocks/>
          </p:cNvCxnSpPr>
          <p:nvPr/>
        </p:nvCxnSpPr>
        <p:spPr>
          <a:xfrm>
            <a:off x="2796199" y="1661532"/>
            <a:ext cx="0" cy="4393580"/>
          </a:xfrm>
          <a:prstGeom prst="line">
            <a:avLst/>
          </a:prstGeom>
          <a:ln w="6350">
            <a:solidFill>
              <a:srgbClr val="00B0F0"/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xmlns="" id="{D8957750-0D46-4AAA-A910-CCD63BC3652C}"/>
              </a:ext>
            </a:extLst>
          </p:cNvPr>
          <p:cNvSpPr txBox="1">
            <a:spLocks/>
          </p:cNvSpPr>
          <p:nvPr/>
        </p:nvSpPr>
        <p:spPr>
          <a:xfrm>
            <a:off x="3914836" y="2737233"/>
            <a:ext cx="5097683" cy="381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43F9118-2EBD-4675-B9A2-7B37B5BE6942}"/>
              </a:ext>
            </a:extLst>
          </p:cNvPr>
          <p:cNvSpPr txBox="1"/>
          <p:nvPr/>
        </p:nvSpPr>
        <p:spPr>
          <a:xfrm>
            <a:off x="2865866" y="2090506"/>
            <a:ext cx="7761249" cy="2693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r>
              <a:rPr lang="es-ES" sz="14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TODOS los planes de igualdad</a:t>
            </a:r>
            <a:r>
              <a:rPr lang="es-ES" sz="14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deben </a:t>
            </a:r>
            <a:r>
              <a:rPr lang="es-ES" sz="1400" b="1" dirty="0">
                <a:latin typeface="Poppins" panose="00000500000000000000" pitchFamily="2" charset="0"/>
                <a:cs typeface="Poppins" panose="00000500000000000000" pitchFamily="2" charset="0"/>
              </a:rPr>
              <a:t>incluir una auditoría interna retributiva 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(cumplimiento principio igualdad retributiva).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r>
              <a:rPr lang="es-ES" sz="14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Vigencia</a:t>
            </a:r>
            <a:r>
              <a:rPr lang="es-ES" sz="1400" b="1" dirty="0">
                <a:latin typeface="Poppins" panose="00000500000000000000" pitchFamily="2" charset="0"/>
                <a:cs typeface="Poppins" panose="00000500000000000000" pitchFamily="2" charset="0"/>
              </a:rPr>
              <a:t> = vigencia del plan de igualdad 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(salvo que se determine otra inferior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endParaRPr lang="es-ES" sz="5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Poppins" panose="00000500000000000000" pitchFamily="2" charset="0"/>
              <a:buChar char="­"/>
            </a:pPr>
            <a:r>
              <a:rPr lang="es-ES" sz="1400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Contenido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400" b="1" dirty="0">
                <a:latin typeface="Poppins" panose="00000500000000000000" pitchFamily="2" charset="0"/>
                <a:cs typeface="Poppins" panose="00000500000000000000" pitchFamily="2" charset="0"/>
              </a:rPr>
              <a:t>Diagnóstico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 de la situación retributiva en la empresa;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400" b="1" dirty="0">
                <a:latin typeface="Poppins" panose="00000500000000000000" pitchFamily="2" charset="0"/>
                <a:cs typeface="Poppins" panose="00000500000000000000" pitchFamily="2" charset="0"/>
              </a:rPr>
              <a:t>Plan de actuación</a:t>
            </a:r>
            <a:r>
              <a:rPr lang="es-ES" sz="1400" dirty="0">
                <a:latin typeface="Poppins" panose="00000500000000000000" pitchFamily="2" charset="0"/>
                <a:cs typeface="Poppins" panose="00000500000000000000" pitchFamily="2" charset="0"/>
              </a:rPr>
              <a:t> para la corrección de desigualdades.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B7ACB64B-25BF-433A-9E8C-CF478898AB56}"/>
              </a:ext>
            </a:extLst>
          </p:cNvPr>
          <p:cNvSpPr txBox="1"/>
          <p:nvPr/>
        </p:nvSpPr>
        <p:spPr>
          <a:xfrm>
            <a:off x="2275820" y="5002209"/>
            <a:ext cx="594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FF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¡!</a:t>
            </a:r>
          </a:p>
        </p:txBody>
      </p:sp>
    </p:spTree>
    <p:extLst>
      <p:ext uri="{BB962C8B-B14F-4D97-AF65-F5344CB8AC3E}">
        <p14:creationId xmlns:p14="http://schemas.microsoft.com/office/powerpoint/2010/main" val="314492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r 2">
      <a:dk1>
        <a:srgbClr val="666666"/>
      </a:dk1>
      <a:lt1>
        <a:sysClr val="window" lastClr="FFFFFF"/>
      </a:lt1>
      <a:dk2>
        <a:srgbClr val="1A2464"/>
      </a:dk2>
      <a:lt2>
        <a:srgbClr val="FFFFFF"/>
      </a:lt2>
      <a:accent1>
        <a:srgbClr val="1A276D"/>
      </a:accent1>
      <a:accent2>
        <a:srgbClr val="0097D7"/>
      </a:accent2>
      <a:accent3>
        <a:srgbClr val="62B22F"/>
      </a:accent3>
      <a:accent4>
        <a:srgbClr val="DF4E13"/>
      </a:accent4>
      <a:accent5>
        <a:srgbClr val="C8920F"/>
      </a:accent5>
      <a:accent6>
        <a:srgbClr val="4F868F"/>
      </a:accent6>
      <a:hlink>
        <a:srgbClr val="0097D7"/>
      </a:hlink>
      <a:folHlink>
        <a:srgbClr val="0097D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9155</TotalTime>
  <Words>1203</Words>
  <Application>Microsoft Office PowerPoint</Application>
  <PresentationFormat>Panorámica</PresentationFormat>
  <Paragraphs>147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MS Mincho</vt:lpstr>
      <vt:lpstr>Poppins</vt:lpstr>
      <vt:lpstr>Office Theme</vt:lpstr>
      <vt:lpstr> Igualdad retributiva entre hombres y mujeres: Real Decreto 902/2020, de 13 de octubre Registro Retributivo   </vt:lpstr>
      <vt:lpstr>Antecedentes normativos:</vt:lpstr>
      <vt:lpstr>Antecedentes normativos:  Real Decreto Ley 6/2019, de 1 de marzo, de medidas urgentes para garantía de la igualdad de trato y oportunidades entre mujeres y hombres en el empleo y la ocupación </vt:lpstr>
      <vt:lpstr>Claves RD 902/2020:</vt:lpstr>
      <vt:lpstr>1.       Ámbito de aplicación  (Art. 2 RD 902/2020).</vt:lpstr>
      <vt:lpstr>2.       Principio de transparencia retributiva (Art. 3 RD 902/2020).</vt:lpstr>
      <vt:lpstr>3.       Normas generales sobre registro retributivo (Art. 28 ET -redacción del RDL 6/2019- y Arts. 5 y 6 y DF4ª RD 902/2020). </vt:lpstr>
      <vt:lpstr>Presentación de PowerPoint</vt:lpstr>
      <vt:lpstr>4.       Auditoría interna retributiva de los planes de igualdad  (Art. 46.2 y 6 LO 3/2007 y Arts. 7 y 8 y DA3ª del RD 202/2020).</vt:lpstr>
      <vt:lpstr>5.       Igualdad retributiva de personas trabajadoras a tiempo parcial  (Art. 11 RD 902/2020).</vt:lpstr>
      <vt:lpstr> </vt:lpstr>
      <vt:lpstr>Los campos que se deben rellenar están marcados por una X en la tercera columna (Reg.Ret.).  El resto son opcionales:</vt:lpstr>
      <vt:lpstr>Tabla de conceptos retributivos:</vt:lpstr>
      <vt:lpstr>      Agrupaciones: - Según la clasificación profesional de la empresa. - Según la valoración de puestos de trabajo.</vt:lpstr>
      <vt:lpstr>El resultado del registro se vería así: en este caso los promedios:</vt:lpstr>
      <vt:lpstr>MUCHAS GRACIAS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REGISTRO SALARIAL</dc:title>
  <dc:creator>Del Aguila Cazorla, Olimpia</dc:creator>
  <cp:lastModifiedBy>Igualdad</cp:lastModifiedBy>
  <cp:revision>327</cp:revision>
  <cp:lastPrinted>2020-10-05T10:41:08Z</cp:lastPrinted>
  <dcterms:created xsi:type="dcterms:W3CDTF">2020-03-09T10:41:09Z</dcterms:created>
  <dcterms:modified xsi:type="dcterms:W3CDTF">2021-04-28T06:07:30Z</dcterms:modified>
</cp:coreProperties>
</file>